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6"/>
  </p:notesMasterIdLst>
  <p:handoutMasterIdLst>
    <p:handoutMasterId r:id="rId57"/>
  </p:handoutMasterIdLst>
  <p:sldIdLst>
    <p:sldId id="399" r:id="rId2"/>
    <p:sldId id="713" r:id="rId3"/>
    <p:sldId id="738" r:id="rId4"/>
    <p:sldId id="808" r:id="rId5"/>
    <p:sldId id="978" r:id="rId6"/>
    <p:sldId id="979" r:id="rId7"/>
    <p:sldId id="931" r:id="rId8"/>
    <p:sldId id="983" r:id="rId9"/>
    <p:sldId id="981" r:id="rId10"/>
    <p:sldId id="984" r:id="rId11"/>
    <p:sldId id="987" r:id="rId12"/>
    <p:sldId id="986" r:id="rId13"/>
    <p:sldId id="985" r:id="rId14"/>
    <p:sldId id="1004" r:id="rId15"/>
    <p:sldId id="980" r:id="rId16"/>
    <p:sldId id="990" r:id="rId17"/>
    <p:sldId id="1024" r:id="rId18"/>
    <p:sldId id="989" r:id="rId19"/>
    <p:sldId id="988" r:id="rId20"/>
    <p:sldId id="992" r:id="rId21"/>
    <p:sldId id="994" r:id="rId22"/>
    <p:sldId id="995" r:id="rId23"/>
    <p:sldId id="1016" r:id="rId24"/>
    <p:sldId id="993" r:id="rId25"/>
    <p:sldId id="1012" r:id="rId26"/>
    <p:sldId id="1017" r:id="rId27"/>
    <p:sldId id="998" r:id="rId28"/>
    <p:sldId id="997" r:id="rId29"/>
    <p:sldId id="956" r:id="rId30"/>
    <p:sldId id="1002" r:id="rId31"/>
    <p:sldId id="999" r:id="rId32"/>
    <p:sldId id="1003" r:id="rId33"/>
    <p:sldId id="1000" r:id="rId34"/>
    <p:sldId id="1009" r:id="rId35"/>
    <p:sldId id="1010" r:id="rId36"/>
    <p:sldId id="1011" r:id="rId37"/>
    <p:sldId id="1001" r:id="rId38"/>
    <p:sldId id="1006" r:id="rId39"/>
    <p:sldId id="1007" r:id="rId40"/>
    <p:sldId id="1008" r:id="rId41"/>
    <p:sldId id="996" r:id="rId42"/>
    <p:sldId id="1005" r:id="rId43"/>
    <p:sldId id="1013" r:id="rId44"/>
    <p:sldId id="1014" r:id="rId45"/>
    <p:sldId id="1019" r:id="rId46"/>
    <p:sldId id="1015" r:id="rId47"/>
    <p:sldId id="975" r:id="rId48"/>
    <p:sldId id="977" r:id="rId49"/>
    <p:sldId id="1021" r:id="rId50"/>
    <p:sldId id="1022" r:id="rId51"/>
    <p:sldId id="1018" r:id="rId52"/>
    <p:sldId id="1020" r:id="rId53"/>
    <p:sldId id="1023" r:id="rId54"/>
    <p:sldId id="736" r:id="rId55"/>
  </p:sldIdLst>
  <p:sldSz cx="9144000" cy="5143500" type="screen16x9"/>
  <p:notesSz cx="9942513" cy="6761163"/>
  <p:custDataLst>
    <p:tags r:id="rId58"/>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090">
          <p15:clr>
            <a:srgbClr val="A4A3A4"/>
          </p15:clr>
        </p15:guide>
        <p15:guide id="2" pos="453">
          <p15:clr>
            <a:srgbClr val="A4A3A4"/>
          </p15:clr>
        </p15:guide>
        <p15:guide id="3" pos="55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F2CC"/>
    <a:srgbClr val="C3DDB3"/>
    <a:srgbClr val="C5E0B4"/>
    <a:srgbClr val="FFE699"/>
    <a:srgbClr val="F8CBAD"/>
    <a:srgbClr val="EDEDED"/>
    <a:srgbClr val="D5CEC6"/>
    <a:srgbClr val="EF8E4C"/>
    <a:srgbClr val="F09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8" autoAdjust="0"/>
    <p:restoredTop sz="88769" autoAdjust="0"/>
  </p:normalViewPr>
  <p:slideViewPr>
    <p:cSldViewPr snapToGrid="0">
      <p:cViewPr varScale="1">
        <p:scale>
          <a:sx n="134" d="100"/>
          <a:sy n="134" d="100"/>
        </p:scale>
        <p:origin x="912" y="102"/>
      </p:cViewPr>
      <p:guideLst>
        <p:guide orient="horz" pos="1090"/>
        <p:guide pos="453"/>
        <p:guide pos="55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3160" y="35"/>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3AB69CFA-11C7-4DA9-ACBF-C33CD51B1BB2}" type="datetimeFigureOut">
              <a:rPr lang="zh-CN" altLang="en-US" smtClean="0"/>
              <a:t>2023/11/25</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646FD892-7058-4AC6-A327-872754B36FFC}" type="slidenum">
              <a:rPr lang="zh-CN" altLang="en-US" smtClean="0"/>
              <a:t>‹#›</a:t>
            </a:fld>
            <a:endParaRPr lang="zh-CN" altLang="en-US"/>
          </a:p>
        </p:txBody>
      </p:sp>
    </p:spTree>
    <p:extLst>
      <p:ext uri="{BB962C8B-B14F-4D97-AF65-F5344CB8AC3E}">
        <p14:creationId xmlns:p14="http://schemas.microsoft.com/office/powerpoint/2010/main" val="1356343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a:defRPr sz="1200"/>
            </a:lvl1pPr>
          </a:lstStyle>
          <a:p>
            <a:fld id="{E4677119-95BD-4228-9886-B2ACBAF66FB6}" type="datetimeFigureOut">
              <a:rPr lang="zh-CN" altLang="en-US" smtClean="0"/>
              <a:t>2023/11/25</a:t>
            </a:fld>
            <a:endParaRPr lang="zh-CN" altLang="en-US"/>
          </a:p>
        </p:txBody>
      </p:sp>
      <p:sp>
        <p:nvSpPr>
          <p:cNvPr id="4" name="幻灯片图像占位符 3"/>
          <p:cNvSpPr>
            <a:spLocks noGrp="1" noRot="1" noChangeAspect="1"/>
          </p:cNvSpPr>
          <p:nvPr>
            <p:ph type="sldImg" idx="2"/>
          </p:nvPr>
        </p:nvSpPr>
        <p:spPr>
          <a:xfrm>
            <a:off x="2716213" y="506413"/>
            <a:ext cx="4510087" cy="2536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a:defRPr sz="1200"/>
            </a:lvl1pPr>
          </a:lstStyle>
          <a:p>
            <a:fld id="{9DAB666E-3B84-4CB4-9B7B-D2C16F9D2445}" type="slidenum">
              <a:rPr lang="zh-CN" altLang="en-US" smtClean="0"/>
              <a:t>‹#›</a:t>
            </a:fld>
            <a:endParaRPr lang="zh-CN" altLang="en-US"/>
          </a:p>
        </p:txBody>
      </p:sp>
    </p:spTree>
    <p:extLst>
      <p:ext uri="{BB962C8B-B14F-4D97-AF65-F5344CB8AC3E}">
        <p14:creationId xmlns:p14="http://schemas.microsoft.com/office/powerpoint/2010/main" val="313262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1791282-A8C9-4973-AC3E-440DA888F80F}" type="slidenum">
              <a:rPr lang="zh-CN" altLang="en-US" smtClean="0"/>
              <a:t>1</a:t>
            </a:fld>
            <a:endParaRPr lang="zh-CN" altLang="en-US"/>
          </a:p>
        </p:txBody>
      </p:sp>
    </p:spTree>
    <p:extLst>
      <p:ext uri="{BB962C8B-B14F-4D97-AF65-F5344CB8AC3E}">
        <p14:creationId xmlns:p14="http://schemas.microsoft.com/office/powerpoint/2010/main" val="489926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语言是一种比经典闭集标签更丰富的监督形式。替代文本可以直接用于学习可转移的图像表示，而不是从网络抓取的图像</a:t>
            </a:r>
            <a:r>
              <a:rPr lang="en-US" altLang="zh-CN" dirty="0"/>
              <a:t>-</a:t>
            </a:r>
            <a:r>
              <a:rPr lang="zh-CN" altLang="en-US" dirty="0"/>
              <a:t>文本数据集中获得噪声标签监督。在</a:t>
            </a:r>
            <a:r>
              <a:rPr lang="en-US" altLang="zh-CN" dirty="0"/>
              <a:t>CLIP</a:t>
            </a:r>
            <a:r>
              <a:rPr lang="zh-CN" altLang="en-US" dirty="0"/>
              <a:t>的预训练数据集中，图像</a:t>
            </a:r>
            <a:r>
              <a:rPr lang="en-US" altLang="zh-CN" dirty="0"/>
              <a:t>-</a:t>
            </a:r>
            <a:r>
              <a:rPr lang="zh-CN" altLang="en-US" dirty="0"/>
              <a:t>文本对的数量通常以数十亿而不是数百万来衡量。</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15</a:t>
            </a:fld>
            <a:endParaRPr lang="zh-CN" altLang="en-US"/>
          </a:p>
        </p:txBody>
      </p:sp>
    </p:spTree>
    <p:extLst>
      <p:ext uri="{BB962C8B-B14F-4D97-AF65-F5344CB8AC3E}">
        <p14:creationId xmlns:p14="http://schemas.microsoft.com/office/powerpoint/2010/main" val="148217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语言是一种比经典闭集标签更丰富的监督形式。替代文本可以直接用于学习可转移的图像表示，而不是从网络抓取的图像</a:t>
            </a:r>
            <a:r>
              <a:rPr lang="en-US" altLang="zh-CN" dirty="0"/>
              <a:t>-</a:t>
            </a:r>
            <a:r>
              <a:rPr lang="zh-CN" altLang="en-US" dirty="0"/>
              <a:t>文本数据集中获得噪声标签监督。在</a:t>
            </a:r>
            <a:r>
              <a:rPr lang="en-US" altLang="zh-CN" dirty="0"/>
              <a:t>CLIP</a:t>
            </a:r>
            <a:r>
              <a:rPr lang="zh-CN" altLang="en-US" dirty="0"/>
              <a:t>的预训练数据集中，图像</a:t>
            </a:r>
            <a:r>
              <a:rPr lang="en-US" altLang="zh-CN" dirty="0"/>
              <a:t>-</a:t>
            </a:r>
            <a:r>
              <a:rPr lang="zh-CN" altLang="en-US" dirty="0"/>
              <a:t>文本对的数量通常以数十亿而不是数百万来衡量。</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16</a:t>
            </a:fld>
            <a:endParaRPr lang="zh-CN" altLang="en-US"/>
          </a:p>
        </p:txBody>
      </p:sp>
    </p:spTree>
    <p:extLst>
      <p:ext uri="{BB962C8B-B14F-4D97-AF65-F5344CB8AC3E}">
        <p14:creationId xmlns:p14="http://schemas.microsoft.com/office/powerpoint/2010/main" val="61675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对比学习需要大量的负样本，受硬件限制批内负样本数量有限</a:t>
            </a:r>
            <a:r>
              <a:rPr lang="zh-CN" altLang="en-US" b="0" i="0" dirty="0">
                <a:solidFill>
                  <a:srgbClr val="121212"/>
                </a:solidFill>
                <a:effectLst/>
                <a:latin typeface="-apple-system"/>
              </a:rPr>
              <a:t>，因此需要负样本的对比学习的研究中，也涌现了许多如何存储更多负样本，如何挖掘难负样本的工作</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17</a:t>
            </a:fld>
            <a:endParaRPr lang="zh-CN" altLang="en-US"/>
          </a:p>
        </p:txBody>
      </p:sp>
    </p:spTree>
    <p:extLst>
      <p:ext uri="{BB962C8B-B14F-4D97-AF65-F5344CB8AC3E}">
        <p14:creationId xmlns:p14="http://schemas.microsoft.com/office/powerpoint/2010/main" val="3212702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BYOL</a:t>
            </a:r>
            <a:r>
              <a:rPr lang="zh-CN" altLang="en-US" dirty="0"/>
              <a:t>：</a:t>
            </a:r>
            <a:r>
              <a:rPr lang="zh-CN" altLang="en-US" b="0" i="0" dirty="0">
                <a:solidFill>
                  <a:srgbClr val="121212"/>
                </a:solidFill>
                <a:effectLst/>
                <a:latin typeface="-apple-system"/>
              </a:rPr>
              <a:t>使用移动平均网络来产生预测目标</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18</a:t>
            </a:fld>
            <a:endParaRPr lang="zh-CN" altLang="en-US"/>
          </a:p>
        </p:txBody>
      </p:sp>
    </p:spTree>
    <p:extLst>
      <p:ext uri="{BB962C8B-B14F-4D97-AF65-F5344CB8AC3E}">
        <p14:creationId xmlns:p14="http://schemas.microsoft.com/office/powerpoint/2010/main" val="196428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受到</a:t>
            </a:r>
            <a:r>
              <a:rPr lang="en-US" altLang="zh-CN" dirty="0"/>
              <a:t>NLP</a:t>
            </a:r>
            <a:r>
              <a:rPr lang="zh-CN" altLang="en-US" dirty="0"/>
              <a:t>中</a:t>
            </a:r>
            <a:r>
              <a:rPr lang="en-US" altLang="zh-CN" dirty="0"/>
              <a:t>BERT</a:t>
            </a:r>
            <a:r>
              <a:rPr lang="zh-CN" altLang="en-US" dirty="0"/>
              <a:t>模型的启发</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19</a:t>
            </a:fld>
            <a:endParaRPr lang="zh-CN" altLang="en-US"/>
          </a:p>
        </p:txBody>
      </p:sp>
    </p:spTree>
    <p:extLst>
      <p:ext uri="{BB962C8B-B14F-4D97-AF65-F5344CB8AC3E}">
        <p14:creationId xmlns:p14="http://schemas.microsoft.com/office/powerpoint/2010/main" val="939804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20</a:t>
            </a:fld>
            <a:endParaRPr lang="zh-CN" altLang="en-US"/>
          </a:p>
        </p:txBody>
      </p:sp>
    </p:spTree>
    <p:extLst>
      <p:ext uri="{BB962C8B-B14F-4D97-AF65-F5344CB8AC3E}">
        <p14:creationId xmlns:p14="http://schemas.microsoft.com/office/powerpoint/2010/main" val="292526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字典视图的掩盖码恢复损失，它衡量模型根据上下文恢复丢失元素（单词或对象标签）的能力</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21</a:t>
            </a:fld>
            <a:endParaRPr lang="zh-CN" altLang="en-US"/>
          </a:p>
        </p:txBody>
      </p:sp>
    </p:spTree>
    <p:extLst>
      <p:ext uri="{BB962C8B-B14F-4D97-AF65-F5344CB8AC3E}">
        <p14:creationId xmlns:p14="http://schemas.microsoft.com/office/powerpoint/2010/main" val="65602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22</a:t>
            </a:fld>
            <a:endParaRPr lang="zh-CN" altLang="en-US"/>
          </a:p>
        </p:txBody>
      </p:sp>
    </p:spTree>
    <p:extLst>
      <p:ext uri="{BB962C8B-B14F-4D97-AF65-F5344CB8AC3E}">
        <p14:creationId xmlns:p14="http://schemas.microsoft.com/office/powerpoint/2010/main" val="292768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23</a:t>
            </a:fld>
            <a:endParaRPr lang="zh-CN" altLang="en-US"/>
          </a:p>
        </p:txBody>
      </p:sp>
    </p:spTree>
    <p:extLst>
      <p:ext uri="{BB962C8B-B14F-4D97-AF65-F5344CB8AC3E}">
        <p14:creationId xmlns:p14="http://schemas.microsoft.com/office/powerpoint/2010/main" val="226381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24</a:t>
            </a:fld>
            <a:endParaRPr lang="zh-CN" altLang="en-US"/>
          </a:p>
        </p:txBody>
      </p:sp>
    </p:spTree>
    <p:extLst>
      <p:ext uri="{BB962C8B-B14F-4D97-AF65-F5344CB8AC3E}">
        <p14:creationId xmlns:p14="http://schemas.microsoft.com/office/powerpoint/2010/main" val="276783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t>按照脚本修改，</a:t>
            </a:r>
            <a:r>
              <a:rPr lang="zh-CN" altLang="en-US" sz="900" dirty="0">
                <a:sym typeface="+mn-ea"/>
              </a:rPr>
              <a:t>在右边</a:t>
            </a:r>
            <a:r>
              <a:rPr lang="zh-CN" altLang="en-US" sz="900" dirty="0"/>
              <a:t>添加云大和信息学院图案</a:t>
            </a:r>
          </a:p>
        </p:txBody>
      </p:sp>
      <p:sp>
        <p:nvSpPr>
          <p:cNvPr id="4" name="灯片编号占位符 3"/>
          <p:cNvSpPr>
            <a:spLocks noGrp="1"/>
          </p:cNvSpPr>
          <p:nvPr>
            <p:ph type="sldNum" sz="quarter" idx="10"/>
          </p:nvPr>
        </p:nvSpPr>
        <p:spPr/>
        <p:txBody>
          <a:bodyPr/>
          <a:lstStyle/>
          <a:p>
            <a:fld id="{9DAB666E-3B84-4CB4-9B7B-D2C16F9D2445}" type="slidenum">
              <a:rPr lang="zh-CN" altLang="en-US" smtClean="0"/>
              <a:t>2</a:t>
            </a:fld>
            <a:endParaRPr lang="zh-CN" altLang="en-US"/>
          </a:p>
        </p:txBody>
      </p:sp>
    </p:spTree>
    <p:extLst>
      <p:ext uri="{BB962C8B-B14F-4D97-AF65-F5344CB8AC3E}">
        <p14:creationId xmlns:p14="http://schemas.microsoft.com/office/powerpoint/2010/main" val="32100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25</a:t>
            </a:fld>
            <a:endParaRPr lang="zh-CN" altLang="en-US"/>
          </a:p>
        </p:txBody>
      </p:sp>
    </p:spTree>
    <p:extLst>
      <p:ext uri="{BB962C8B-B14F-4D97-AF65-F5344CB8AC3E}">
        <p14:creationId xmlns:p14="http://schemas.microsoft.com/office/powerpoint/2010/main" val="257759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26</a:t>
            </a:fld>
            <a:endParaRPr lang="zh-CN" altLang="en-US"/>
          </a:p>
        </p:txBody>
      </p:sp>
    </p:spTree>
    <p:extLst>
      <p:ext uri="{BB962C8B-B14F-4D97-AF65-F5344CB8AC3E}">
        <p14:creationId xmlns:p14="http://schemas.microsoft.com/office/powerpoint/2010/main" val="1722940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27</a:t>
            </a:fld>
            <a:endParaRPr lang="zh-CN" altLang="en-US"/>
          </a:p>
        </p:txBody>
      </p:sp>
    </p:spTree>
    <p:extLst>
      <p:ext uri="{BB962C8B-B14F-4D97-AF65-F5344CB8AC3E}">
        <p14:creationId xmlns:p14="http://schemas.microsoft.com/office/powerpoint/2010/main" val="131228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28</a:t>
            </a:fld>
            <a:endParaRPr lang="zh-CN" altLang="en-US"/>
          </a:p>
        </p:txBody>
      </p:sp>
    </p:spTree>
    <p:extLst>
      <p:ext uri="{BB962C8B-B14F-4D97-AF65-F5344CB8AC3E}">
        <p14:creationId xmlns:p14="http://schemas.microsoft.com/office/powerpoint/2010/main" val="1633818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29</a:t>
            </a:fld>
            <a:endParaRPr lang="zh-CN" altLang="en-US"/>
          </a:p>
        </p:txBody>
      </p:sp>
    </p:spTree>
    <p:extLst>
      <p:ext uri="{BB962C8B-B14F-4D97-AF65-F5344CB8AC3E}">
        <p14:creationId xmlns:p14="http://schemas.microsoft.com/office/powerpoint/2010/main" val="235583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每个矩形的高度表示其相对计算大小。</a:t>
            </a:r>
            <a:r>
              <a:rPr lang="en-US" altLang="zh-CN" dirty="0"/>
              <a:t>VE</a:t>
            </a:r>
            <a:r>
              <a:rPr lang="zh-CN" altLang="en-US" dirty="0"/>
              <a:t>、</a:t>
            </a:r>
            <a:r>
              <a:rPr lang="en-US" altLang="zh-CN" dirty="0"/>
              <a:t>TE</a:t>
            </a:r>
            <a:r>
              <a:rPr lang="zh-CN" altLang="en-US" dirty="0"/>
              <a:t>和</a:t>
            </a:r>
            <a:r>
              <a:rPr lang="en-US" altLang="zh-CN" dirty="0"/>
              <a:t>MI</a:t>
            </a:r>
            <a:r>
              <a:rPr lang="zh-CN" altLang="en-US" dirty="0"/>
              <a:t>分别是视觉嵌入器、文本嵌入器和模态交互的缩写。</a:t>
            </a:r>
            <a:endParaRPr lang="en-US" altLang="zh-CN" dirty="0"/>
          </a:p>
          <a:p>
            <a:pPr algn="l"/>
            <a:r>
              <a:rPr lang="zh-CN" altLang="en-US" b="0" i="0" dirty="0">
                <a:solidFill>
                  <a:srgbClr val="121212"/>
                </a:solidFill>
                <a:effectLst/>
                <a:latin typeface="-apple-system"/>
              </a:rPr>
              <a:t>文本部分一般是直接复用</a:t>
            </a:r>
            <a:r>
              <a:rPr lang="en-US" altLang="zh-CN" b="0" i="0" dirty="0">
                <a:solidFill>
                  <a:srgbClr val="121212"/>
                </a:solidFill>
                <a:effectLst/>
                <a:latin typeface="-apple-system"/>
              </a:rPr>
              <a:t>BERT</a:t>
            </a:r>
            <a:r>
              <a:rPr lang="zh-CN" altLang="en-US" b="0" i="0" dirty="0">
                <a:solidFill>
                  <a:srgbClr val="121212"/>
                </a:solidFill>
                <a:effectLst/>
                <a:latin typeface="-apple-system"/>
              </a:rPr>
              <a:t>的内容，视觉部分的变化主要有</a:t>
            </a:r>
            <a:r>
              <a:rPr lang="en-US" altLang="zh-CN" b="0" i="0" dirty="0">
                <a:solidFill>
                  <a:srgbClr val="121212"/>
                </a:solidFill>
                <a:effectLst/>
                <a:latin typeface="-apple-system"/>
              </a:rPr>
              <a:t>region embedding</a:t>
            </a:r>
            <a:r>
              <a:rPr lang="zh-CN" altLang="en-US" b="0" i="0" dirty="0">
                <a:solidFill>
                  <a:srgbClr val="121212"/>
                </a:solidFill>
                <a:effectLst/>
                <a:latin typeface="-apple-system"/>
              </a:rPr>
              <a:t>、</a:t>
            </a:r>
            <a:r>
              <a:rPr lang="en-US" altLang="zh-CN" b="0" i="0" dirty="0">
                <a:solidFill>
                  <a:srgbClr val="121212"/>
                </a:solidFill>
                <a:effectLst/>
                <a:latin typeface="-apple-system"/>
              </a:rPr>
              <a:t>Grid embedding</a:t>
            </a:r>
            <a:r>
              <a:rPr lang="zh-CN" altLang="en-US" b="0" i="0" dirty="0">
                <a:solidFill>
                  <a:srgbClr val="121212"/>
                </a:solidFill>
                <a:effectLst/>
                <a:latin typeface="-apple-system"/>
              </a:rPr>
              <a:t>、</a:t>
            </a:r>
            <a:r>
              <a:rPr lang="en-US" altLang="zh-CN" b="0" i="0" dirty="0">
                <a:solidFill>
                  <a:srgbClr val="121212"/>
                </a:solidFill>
                <a:effectLst/>
                <a:latin typeface="-apple-system"/>
              </a:rPr>
              <a:t>Patch embedding</a:t>
            </a:r>
          </a:p>
          <a:p>
            <a:pPr algn="l"/>
            <a:r>
              <a:rPr lang="zh-CN" altLang="en-US" b="0" i="0" dirty="0">
                <a:solidFill>
                  <a:srgbClr val="121212"/>
                </a:solidFill>
                <a:effectLst/>
                <a:latin typeface="-apple-system"/>
              </a:rPr>
              <a:t>在</a:t>
            </a:r>
            <a:r>
              <a:rPr lang="en-US" altLang="zh-CN" b="0" i="0" dirty="0" err="1">
                <a:solidFill>
                  <a:srgbClr val="121212"/>
                </a:solidFill>
                <a:effectLst/>
                <a:latin typeface="-apple-system"/>
              </a:rPr>
              <a:t>ViT</a:t>
            </a:r>
            <a:r>
              <a:rPr lang="zh-CN" altLang="en-US" b="0" i="0" dirty="0">
                <a:solidFill>
                  <a:srgbClr val="121212"/>
                </a:solidFill>
                <a:effectLst/>
                <a:latin typeface="-apple-system"/>
              </a:rPr>
              <a:t>出现之前，视觉</a:t>
            </a:r>
            <a:r>
              <a:rPr lang="en-US" altLang="zh-CN" b="0" i="0" dirty="0">
                <a:solidFill>
                  <a:srgbClr val="121212"/>
                </a:solidFill>
                <a:effectLst/>
                <a:latin typeface="-apple-system"/>
              </a:rPr>
              <a:t>-</a:t>
            </a:r>
            <a:r>
              <a:rPr lang="zh-CN" altLang="en-US" b="0" i="0" dirty="0">
                <a:solidFill>
                  <a:srgbClr val="121212"/>
                </a:solidFill>
                <a:effectLst/>
                <a:latin typeface="-apple-system"/>
              </a:rPr>
              <a:t>语言模型的视觉部分由</a:t>
            </a:r>
            <a:r>
              <a:rPr lang="en-US" altLang="zh-CN" b="0" i="0" dirty="0">
                <a:solidFill>
                  <a:srgbClr val="121212"/>
                </a:solidFill>
                <a:effectLst/>
                <a:latin typeface="-apple-system"/>
              </a:rPr>
              <a:t>CNN Backbone</a:t>
            </a:r>
            <a:r>
              <a:rPr lang="zh-CN" altLang="en-US" b="0" i="0" dirty="0">
                <a:solidFill>
                  <a:srgbClr val="121212"/>
                </a:solidFill>
                <a:effectLst/>
                <a:latin typeface="-apple-system"/>
              </a:rPr>
              <a:t>统治，</a:t>
            </a:r>
            <a:r>
              <a:rPr lang="en-US" altLang="zh-CN" b="0" i="0" dirty="0">
                <a:solidFill>
                  <a:srgbClr val="121212"/>
                </a:solidFill>
                <a:effectLst/>
                <a:latin typeface="-apple-system"/>
              </a:rPr>
              <a:t>VE</a:t>
            </a:r>
            <a:r>
              <a:rPr lang="zh-CN" altLang="en-US" b="0" i="0" dirty="0">
                <a:solidFill>
                  <a:srgbClr val="121212"/>
                </a:solidFill>
                <a:effectLst/>
                <a:latin typeface="-apple-system"/>
              </a:rPr>
              <a:t>部分也几乎都是以基于像素和</a:t>
            </a:r>
            <a:r>
              <a:rPr lang="en-US" altLang="zh-CN" b="0" i="0" dirty="0">
                <a:solidFill>
                  <a:srgbClr val="121212"/>
                </a:solidFill>
                <a:effectLst/>
                <a:latin typeface="-apple-system"/>
              </a:rPr>
              <a:t>CNN</a:t>
            </a:r>
            <a:r>
              <a:rPr lang="zh-CN" altLang="en-US" b="0" i="0" dirty="0">
                <a:solidFill>
                  <a:srgbClr val="121212"/>
                </a:solidFill>
                <a:effectLst/>
                <a:latin typeface="-apple-system"/>
              </a:rPr>
              <a:t>的模型进行嵌入，如</a:t>
            </a:r>
            <a:r>
              <a:rPr lang="en-US" altLang="zh-CN" b="0" i="0" dirty="0">
                <a:solidFill>
                  <a:srgbClr val="121212"/>
                </a:solidFill>
                <a:effectLst/>
                <a:latin typeface="-apple-system"/>
              </a:rPr>
              <a:t>Pixel-Bert</a:t>
            </a:r>
            <a:r>
              <a:rPr lang="zh-CN" altLang="en-US" b="0" i="0" dirty="0">
                <a:solidFill>
                  <a:srgbClr val="121212"/>
                </a:solidFill>
                <a:effectLst/>
                <a:latin typeface="-apple-system"/>
              </a:rPr>
              <a:t>等工作。本文提到，大多数视觉</a:t>
            </a:r>
            <a:r>
              <a:rPr lang="en-US" altLang="zh-CN" b="0" i="0" dirty="0">
                <a:solidFill>
                  <a:srgbClr val="121212"/>
                </a:solidFill>
                <a:effectLst/>
                <a:latin typeface="-apple-system"/>
              </a:rPr>
              <a:t>-</a:t>
            </a:r>
            <a:r>
              <a:rPr lang="zh-CN" altLang="en-US" b="0" i="0" dirty="0">
                <a:solidFill>
                  <a:srgbClr val="121212"/>
                </a:solidFill>
                <a:effectLst/>
                <a:latin typeface="-apple-system"/>
              </a:rPr>
              <a:t>语言模型的研究都集中在提高</a:t>
            </a:r>
            <a:r>
              <a:rPr lang="en-US" altLang="zh-CN" b="0" i="0" dirty="0">
                <a:solidFill>
                  <a:srgbClr val="121212"/>
                </a:solidFill>
                <a:effectLst/>
                <a:latin typeface="-apple-system"/>
              </a:rPr>
              <a:t>VE</a:t>
            </a:r>
            <a:r>
              <a:rPr lang="zh-CN" altLang="en-US" b="0" i="0" dirty="0">
                <a:solidFill>
                  <a:srgbClr val="121212"/>
                </a:solidFill>
                <a:effectLst/>
                <a:latin typeface="-apple-system"/>
              </a:rPr>
              <a:t>部分的性能和计算量，又由于区域特征通常在训练时提前缓存，以减轻特征提取的负担，因此在学术研究中往往会忽略了过重的</a:t>
            </a:r>
            <a:r>
              <a:rPr lang="en-US" altLang="zh-CN" b="0" i="0" dirty="0">
                <a:solidFill>
                  <a:srgbClr val="121212"/>
                </a:solidFill>
                <a:effectLst/>
                <a:latin typeface="-apple-system"/>
              </a:rPr>
              <a:t>VE</a:t>
            </a:r>
            <a:r>
              <a:rPr lang="zh-CN" altLang="en-US" b="0" i="0" dirty="0">
                <a:solidFill>
                  <a:srgbClr val="121212"/>
                </a:solidFill>
                <a:effectLst/>
                <a:latin typeface="-apple-system"/>
              </a:rPr>
              <a:t>部分的缺点，比如在实际的应用场景中，需要极大的开销和推理时间用于提取视觉特征，其推理过于缓慢，十分影响其真实可用性</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30</a:t>
            </a:fld>
            <a:endParaRPr lang="zh-CN" altLang="en-US"/>
          </a:p>
        </p:txBody>
      </p:sp>
    </p:spTree>
    <p:extLst>
      <p:ext uri="{BB962C8B-B14F-4D97-AF65-F5344CB8AC3E}">
        <p14:creationId xmlns:p14="http://schemas.microsoft.com/office/powerpoint/2010/main" val="319485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31</a:t>
            </a:fld>
            <a:endParaRPr lang="zh-CN" altLang="en-US"/>
          </a:p>
        </p:txBody>
      </p:sp>
    </p:spTree>
    <p:extLst>
      <p:ext uri="{BB962C8B-B14F-4D97-AF65-F5344CB8AC3E}">
        <p14:creationId xmlns:p14="http://schemas.microsoft.com/office/powerpoint/2010/main" val="3643825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32</a:t>
            </a:fld>
            <a:endParaRPr lang="zh-CN" altLang="en-US"/>
          </a:p>
        </p:txBody>
      </p:sp>
    </p:spTree>
    <p:extLst>
      <p:ext uri="{BB962C8B-B14F-4D97-AF65-F5344CB8AC3E}">
        <p14:creationId xmlns:p14="http://schemas.microsoft.com/office/powerpoint/2010/main" val="2092699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33</a:t>
            </a:fld>
            <a:endParaRPr lang="zh-CN" altLang="en-US"/>
          </a:p>
        </p:txBody>
      </p:sp>
    </p:spTree>
    <p:extLst>
      <p:ext uri="{BB962C8B-B14F-4D97-AF65-F5344CB8AC3E}">
        <p14:creationId xmlns:p14="http://schemas.microsoft.com/office/powerpoint/2010/main" val="377896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VisualBERT</a:t>
            </a:r>
            <a:r>
              <a:rPr lang="zh-CN" altLang="en-US" b="0" i="0" dirty="0">
                <a:solidFill>
                  <a:srgbClr val="121212"/>
                </a:solidFill>
                <a:effectLst/>
                <a:latin typeface="-apple-system"/>
              </a:rPr>
              <a:t>的训练流程包含三个阶段</a:t>
            </a:r>
            <a:r>
              <a:rPr lang="en-US" altLang="zh-CN" b="0" i="0" dirty="0">
                <a:solidFill>
                  <a:srgbClr val="121212"/>
                </a:solidFill>
                <a:effectLst/>
                <a:latin typeface="-apple-system"/>
              </a:rPr>
              <a:t>:</a:t>
            </a: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zh-CN" altLang="en-US" b="1" i="0" dirty="0">
                <a:solidFill>
                  <a:srgbClr val="121212"/>
                </a:solidFill>
                <a:effectLst/>
                <a:latin typeface="-apple-system"/>
              </a:rPr>
              <a:t>任务无关预训练</a:t>
            </a:r>
            <a:r>
              <a:rPr lang="zh-CN" altLang="en-US" b="0" i="0" dirty="0">
                <a:solidFill>
                  <a:srgbClr val="121212"/>
                </a:solidFill>
                <a:effectLst/>
                <a:latin typeface="-apple-system"/>
              </a:rPr>
              <a:t>：作者使用两个</a:t>
            </a:r>
            <a:r>
              <a:rPr lang="en-US" altLang="zh-CN" b="0" i="0" dirty="0">
                <a:solidFill>
                  <a:srgbClr val="121212"/>
                </a:solidFill>
                <a:effectLst/>
                <a:latin typeface="-apple-system"/>
              </a:rPr>
              <a:t>visually-grounded</a:t>
            </a:r>
            <a:r>
              <a:rPr lang="zh-CN" altLang="en-US" b="0" i="0" dirty="0">
                <a:solidFill>
                  <a:srgbClr val="121212"/>
                </a:solidFill>
                <a:effectLst/>
                <a:latin typeface="-apple-system"/>
              </a:rPr>
              <a:t>的语言模型目标在</a:t>
            </a:r>
            <a:r>
              <a:rPr lang="en-US" altLang="zh-CN" b="0" i="0" dirty="0">
                <a:solidFill>
                  <a:srgbClr val="121212"/>
                </a:solidFill>
                <a:effectLst/>
                <a:latin typeface="-apple-system"/>
              </a:rPr>
              <a:t>COCO</a:t>
            </a:r>
            <a:r>
              <a:rPr lang="zh-CN" altLang="en-US" b="0" i="0" dirty="0">
                <a:solidFill>
                  <a:srgbClr val="121212"/>
                </a:solidFill>
                <a:effectLst/>
                <a:latin typeface="-apple-system"/>
              </a:rPr>
              <a:t>上训练</a:t>
            </a:r>
            <a:r>
              <a:rPr lang="en-US" altLang="zh-CN" b="0" i="0" dirty="0" err="1">
                <a:solidFill>
                  <a:srgbClr val="121212"/>
                </a:solidFill>
                <a:effectLst/>
                <a:latin typeface="-apple-system"/>
              </a:rPr>
              <a:t>VisualBERT</a:t>
            </a:r>
            <a:r>
              <a:rPr lang="zh-CN" altLang="en-US" b="0" i="0" dirty="0">
                <a:solidFill>
                  <a:srgbClr val="121212"/>
                </a:solidFill>
                <a:effectLst/>
                <a:latin typeface="-apple-system"/>
              </a:rPr>
              <a:t>。</a:t>
            </a:r>
            <a:r>
              <a:rPr lang="en-US" altLang="zh-CN" b="0" i="0" dirty="0">
                <a:solidFill>
                  <a:srgbClr val="121212"/>
                </a:solidFill>
                <a:effectLst/>
                <a:latin typeface="-apple-system"/>
              </a:rPr>
              <a:t>(a)</a:t>
            </a:r>
            <a:r>
              <a:rPr lang="zh-CN" altLang="en-US" b="0" i="0" dirty="0">
                <a:solidFill>
                  <a:srgbClr val="121212"/>
                </a:solidFill>
                <a:effectLst/>
                <a:latin typeface="-apple-system"/>
              </a:rPr>
              <a:t>用图像掩蔽语言建模。文本输入的一些元素被屏蔽并且必须被预测，但是对应于图像区域的向量没有被屏蔽。</a:t>
            </a:r>
            <a:r>
              <a:rPr lang="en-US" altLang="zh-CN" b="0" i="0" dirty="0">
                <a:solidFill>
                  <a:srgbClr val="121212"/>
                </a:solidFill>
                <a:effectLst/>
                <a:latin typeface="-apple-system"/>
              </a:rPr>
              <a:t>(b)</a:t>
            </a:r>
            <a:r>
              <a:rPr lang="zh-CN" altLang="en-US" b="0" i="0" dirty="0">
                <a:solidFill>
                  <a:srgbClr val="121212"/>
                </a:solidFill>
                <a:effectLst/>
                <a:latin typeface="-apple-system"/>
              </a:rPr>
              <a:t>句子</a:t>
            </a:r>
            <a:r>
              <a:rPr lang="en-US" altLang="zh-CN" b="0" i="0" dirty="0">
                <a:solidFill>
                  <a:srgbClr val="121212"/>
                </a:solidFill>
                <a:effectLst/>
                <a:latin typeface="-apple-system"/>
              </a:rPr>
              <a:t>-</a:t>
            </a:r>
            <a:r>
              <a:rPr lang="zh-CN" altLang="en-US" b="0" i="0" dirty="0">
                <a:solidFill>
                  <a:srgbClr val="121212"/>
                </a:solidFill>
                <a:effectLst/>
                <a:latin typeface="-apple-system"/>
              </a:rPr>
              <a:t>图像预测。对于</a:t>
            </a:r>
            <a:r>
              <a:rPr lang="en-US" altLang="zh-CN" b="0" i="0" dirty="0">
                <a:solidFill>
                  <a:srgbClr val="121212"/>
                </a:solidFill>
                <a:effectLst/>
                <a:latin typeface="-apple-system"/>
              </a:rPr>
              <a:t>COCO</a:t>
            </a:r>
            <a:r>
              <a:rPr lang="zh-CN" altLang="en-US" b="0" i="0" dirty="0">
                <a:solidFill>
                  <a:srgbClr val="121212"/>
                </a:solidFill>
                <a:effectLst/>
                <a:latin typeface="-apple-system"/>
              </a:rPr>
              <a:t>，一个图像对应多个标注，作者提供一个包含两个标注的文本片段。其中一个标注是描述图像，而另一个有</a:t>
            </a:r>
            <a:r>
              <a:rPr lang="en-US" altLang="zh-CN" b="0" i="0" dirty="0">
                <a:solidFill>
                  <a:srgbClr val="121212"/>
                </a:solidFill>
                <a:effectLst/>
                <a:latin typeface="-apple-system"/>
              </a:rPr>
              <a:t>50%</a:t>
            </a:r>
            <a:r>
              <a:rPr lang="zh-CN" altLang="en-US" b="0" i="0" dirty="0">
                <a:solidFill>
                  <a:srgbClr val="121212"/>
                </a:solidFill>
                <a:effectLst/>
                <a:latin typeface="-apple-system"/>
              </a:rPr>
              <a:t>的概率是另一个相应的标注，还有</a:t>
            </a:r>
            <a:r>
              <a:rPr lang="en-US" altLang="zh-CN" b="0" i="0" dirty="0">
                <a:solidFill>
                  <a:srgbClr val="121212"/>
                </a:solidFill>
                <a:effectLst/>
                <a:latin typeface="-apple-system"/>
              </a:rPr>
              <a:t>50%</a:t>
            </a:r>
            <a:r>
              <a:rPr lang="zh-CN" altLang="en-US" b="0" i="0" dirty="0">
                <a:solidFill>
                  <a:srgbClr val="121212"/>
                </a:solidFill>
                <a:effectLst/>
                <a:latin typeface="-apple-system"/>
              </a:rPr>
              <a:t>的概率是随机抽取的标注。模型被训练来区分这两种情况。</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a:t>
            </a:r>
            <a:r>
              <a:rPr lang="zh-CN" altLang="en-US" b="1" i="0" dirty="0">
                <a:solidFill>
                  <a:srgbClr val="121212"/>
                </a:solidFill>
                <a:effectLst/>
                <a:latin typeface="-apple-system"/>
              </a:rPr>
              <a:t>特定任务的预训练</a:t>
            </a:r>
            <a:r>
              <a:rPr lang="zh-CN" altLang="en-US" b="0" i="0" dirty="0">
                <a:solidFill>
                  <a:srgbClr val="121212"/>
                </a:solidFill>
                <a:effectLst/>
                <a:latin typeface="-apple-system"/>
              </a:rPr>
              <a:t>：在将</a:t>
            </a:r>
            <a:r>
              <a:rPr lang="en-US" altLang="zh-CN" b="0" i="0" dirty="0" err="1">
                <a:solidFill>
                  <a:srgbClr val="121212"/>
                </a:solidFill>
                <a:effectLst/>
                <a:latin typeface="-apple-system"/>
              </a:rPr>
              <a:t>VisualBERT</a:t>
            </a:r>
            <a:r>
              <a:rPr lang="zh-CN" altLang="en-US" b="0" i="0" dirty="0">
                <a:solidFill>
                  <a:srgbClr val="121212"/>
                </a:solidFill>
                <a:effectLst/>
                <a:latin typeface="-apple-system"/>
              </a:rPr>
              <a:t>微调到下游任务之前，作者发现使用带有图像目标的掩蔽语言建模的任务数据来训练模型是非常有利的。这一步让模型能够适应新的目标域。</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a:t>
            </a:r>
            <a:r>
              <a:rPr lang="zh-CN" altLang="en-US" b="1" i="0" dirty="0">
                <a:solidFill>
                  <a:srgbClr val="121212"/>
                </a:solidFill>
                <a:effectLst/>
                <a:latin typeface="-apple-system"/>
              </a:rPr>
              <a:t>微调：</a:t>
            </a:r>
            <a:r>
              <a:rPr lang="zh-CN" altLang="en-US" b="0" i="0" dirty="0">
                <a:solidFill>
                  <a:srgbClr val="121212"/>
                </a:solidFill>
                <a:effectLst/>
                <a:latin typeface="-apple-system"/>
              </a:rPr>
              <a:t>这一步和</a:t>
            </a:r>
            <a:r>
              <a:rPr lang="en-US" altLang="zh-CN" b="0" i="0" dirty="0">
                <a:solidFill>
                  <a:srgbClr val="121212"/>
                </a:solidFill>
                <a:effectLst/>
                <a:latin typeface="-apple-system"/>
              </a:rPr>
              <a:t>BERT</a:t>
            </a:r>
            <a:r>
              <a:rPr lang="zh-CN" altLang="en-US" b="0" i="0" dirty="0">
                <a:solidFill>
                  <a:srgbClr val="121212"/>
                </a:solidFill>
                <a:effectLst/>
                <a:latin typeface="-apple-system"/>
              </a:rPr>
              <a:t>微调类似，引入了特定于任务的输入、输出和目标，并训练</a:t>
            </a:r>
            <a:r>
              <a:rPr lang="en-US" altLang="zh-CN" b="0" i="0" dirty="0">
                <a:solidFill>
                  <a:srgbClr val="121212"/>
                </a:solidFill>
                <a:effectLst/>
                <a:latin typeface="-apple-system"/>
              </a:rPr>
              <a:t>Transformer</a:t>
            </a:r>
            <a:r>
              <a:rPr lang="zh-CN" altLang="en-US" b="0" i="0" dirty="0">
                <a:solidFill>
                  <a:srgbClr val="121212"/>
                </a:solidFill>
                <a:effectLst/>
                <a:latin typeface="-apple-system"/>
              </a:rPr>
              <a:t>来最大化任务的性能。</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34</a:t>
            </a:fld>
            <a:endParaRPr lang="zh-CN" altLang="en-US"/>
          </a:p>
        </p:txBody>
      </p:sp>
    </p:spTree>
    <p:extLst>
      <p:ext uri="{BB962C8B-B14F-4D97-AF65-F5344CB8AC3E}">
        <p14:creationId xmlns:p14="http://schemas.microsoft.com/office/powerpoint/2010/main" val="280526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3</a:t>
            </a:fld>
            <a:endParaRPr lang="zh-CN" altLang="en-US"/>
          </a:p>
        </p:txBody>
      </p:sp>
    </p:spTree>
    <p:extLst>
      <p:ext uri="{BB962C8B-B14F-4D97-AF65-F5344CB8AC3E}">
        <p14:creationId xmlns:p14="http://schemas.microsoft.com/office/powerpoint/2010/main" val="228635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预训练任务</a:t>
            </a:r>
            <a:endParaRPr lang="en-US" altLang="zh-CN" dirty="0"/>
          </a:p>
          <a:p>
            <a:pPr algn="l"/>
            <a:r>
              <a:rPr lang="zh-CN" altLang="en-US" b="1" i="0" dirty="0">
                <a:solidFill>
                  <a:srgbClr val="121212"/>
                </a:solidFill>
                <a:effectLst/>
                <a:latin typeface="-apple-system"/>
              </a:rPr>
              <a:t>带有视觉线索的</a:t>
            </a:r>
            <a:r>
              <a:rPr lang="en-US" altLang="zh-CN" b="1" i="0" dirty="0">
                <a:solidFill>
                  <a:srgbClr val="121212"/>
                </a:solidFill>
                <a:effectLst/>
                <a:latin typeface="-apple-system"/>
              </a:rPr>
              <a:t>MLM</a:t>
            </a:r>
            <a:r>
              <a:rPr lang="zh-CN" altLang="en-US" b="1" i="0" dirty="0">
                <a:solidFill>
                  <a:srgbClr val="121212"/>
                </a:solidFill>
                <a:effectLst/>
                <a:latin typeface="-apple-system"/>
              </a:rPr>
              <a:t>任务：</a:t>
            </a:r>
            <a:r>
              <a:rPr lang="zh-CN" altLang="en-US" b="0" i="0" dirty="0">
                <a:solidFill>
                  <a:srgbClr val="121212"/>
                </a:solidFill>
                <a:effectLst/>
                <a:latin typeface="-apple-system"/>
              </a:rPr>
              <a:t>与经典</a:t>
            </a:r>
            <a:r>
              <a:rPr lang="en-US" altLang="zh-CN" b="0" i="0" dirty="0">
                <a:solidFill>
                  <a:srgbClr val="121212"/>
                </a:solidFill>
                <a:effectLst/>
                <a:latin typeface="-apple-system"/>
              </a:rPr>
              <a:t>BERT</a:t>
            </a:r>
            <a:r>
              <a:rPr lang="zh-CN" altLang="en-US" b="0" i="0" dirty="0">
                <a:solidFill>
                  <a:srgbClr val="121212"/>
                </a:solidFill>
                <a:effectLst/>
                <a:latin typeface="-apple-system"/>
              </a:rPr>
              <a:t>的</a:t>
            </a:r>
            <a:r>
              <a:rPr lang="en-US" altLang="zh-CN" b="0" i="0" dirty="0">
                <a:solidFill>
                  <a:srgbClr val="121212"/>
                </a:solidFill>
                <a:effectLst/>
                <a:latin typeface="-apple-system"/>
              </a:rPr>
              <a:t>MLM</a:t>
            </a:r>
            <a:r>
              <a:rPr lang="zh-CN" altLang="en-US" b="0" i="0" dirty="0">
                <a:solidFill>
                  <a:srgbClr val="121212"/>
                </a:solidFill>
                <a:effectLst/>
                <a:latin typeface="-apple-system"/>
              </a:rPr>
              <a:t>任务相似，某一个文本元素有</a:t>
            </a:r>
            <a:r>
              <a:rPr lang="en-US" altLang="zh-CN" b="0" i="0" dirty="0">
                <a:solidFill>
                  <a:srgbClr val="121212"/>
                </a:solidFill>
                <a:effectLst/>
                <a:latin typeface="-apple-system"/>
              </a:rPr>
              <a:t>15%</a:t>
            </a:r>
            <a:r>
              <a:rPr lang="zh-CN" altLang="en-US" b="0" i="0" dirty="0">
                <a:solidFill>
                  <a:srgbClr val="121212"/>
                </a:solidFill>
                <a:effectLst/>
                <a:latin typeface="-apple-system"/>
              </a:rPr>
              <a:t>的几率会被随机替换成</a:t>
            </a:r>
            <a:r>
              <a:rPr lang="en-US" altLang="zh-CN" b="0" i="0" dirty="0">
                <a:solidFill>
                  <a:srgbClr val="121212"/>
                </a:solidFill>
                <a:effectLst/>
                <a:latin typeface="-apple-system"/>
              </a:rPr>
              <a:t>[MASK]</a:t>
            </a:r>
            <a:r>
              <a:rPr lang="zh-CN" altLang="en-US" b="0" i="0" dirty="0">
                <a:solidFill>
                  <a:srgbClr val="121212"/>
                </a:solidFill>
                <a:effectLst/>
                <a:latin typeface="-apple-system"/>
              </a:rPr>
              <a:t>，然后，首先希望能够从其他未被遮盖的文本元素中推断出被隐藏的元素的信息，比如上面结构图中的示例，希望能够从未被覆盖的文本元素</a:t>
            </a:r>
            <a:r>
              <a:rPr lang="zh-CN" altLang="en-US" dirty="0"/>
              <a:t>小猫从</a:t>
            </a:r>
            <a:r>
              <a:rPr lang="en-US" altLang="zh-CN" dirty="0"/>
              <a:t>[mask]</a:t>
            </a:r>
            <a:r>
              <a:rPr lang="zh-CN" altLang="en-US" dirty="0"/>
              <a:t>中喝水</a:t>
            </a:r>
            <a:r>
              <a:rPr lang="zh-CN" altLang="en-US" b="0" i="0" dirty="0">
                <a:solidFill>
                  <a:srgbClr val="121212"/>
                </a:solidFill>
                <a:effectLst/>
                <a:latin typeface="-apple-system"/>
              </a:rPr>
              <a:t>中推断出</a:t>
            </a:r>
            <a:r>
              <a:rPr lang="en-US" altLang="zh-CN" b="0" i="0" dirty="0">
                <a:solidFill>
                  <a:srgbClr val="121212"/>
                </a:solidFill>
                <a:effectLst/>
                <a:latin typeface="-apple-system"/>
              </a:rPr>
              <a:t>[MASK]</a:t>
            </a:r>
            <a:r>
              <a:rPr lang="zh-CN" altLang="en-US" b="0" i="0" dirty="0">
                <a:solidFill>
                  <a:srgbClr val="121212"/>
                </a:solidFill>
                <a:effectLst/>
                <a:latin typeface="-apple-system"/>
              </a:rPr>
              <a:t>本身是一个</a:t>
            </a:r>
            <a:r>
              <a:rPr lang="zh-CN" altLang="en-US" dirty="0"/>
              <a:t>容器</a:t>
            </a:r>
            <a:r>
              <a:rPr lang="zh-CN" altLang="en-US" b="0" i="0" dirty="0">
                <a:solidFill>
                  <a:srgbClr val="121212"/>
                </a:solidFill>
                <a:effectLst/>
                <a:latin typeface="-apple-system"/>
              </a:rPr>
              <a:t>，然后根据第一个视觉元素</a:t>
            </a:r>
            <a:r>
              <a:rPr lang="zh-CN" altLang="en-US" dirty="0"/>
              <a:t>瓶子的图像</a:t>
            </a:r>
            <a:r>
              <a:rPr lang="zh-CN" altLang="en-US" b="0" i="0" dirty="0">
                <a:solidFill>
                  <a:srgbClr val="121212"/>
                </a:solidFill>
                <a:effectLst/>
                <a:latin typeface="-apple-system"/>
              </a:rPr>
              <a:t>进一步推断出，这个</a:t>
            </a:r>
            <a:r>
              <a:rPr lang="en-US" altLang="zh-CN" b="0" i="0" dirty="0">
                <a:solidFill>
                  <a:srgbClr val="121212"/>
                </a:solidFill>
                <a:effectLst/>
                <a:latin typeface="-apple-system"/>
              </a:rPr>
              <a:t>[MASK]</a:t>
            </a:r>
            <a:r>
              <a:rPr lang="zh-CN" altLang="en-US" b="0" i="0" dirty="0">
                <a:solidFill>
                  <a:srgbClr val="121212"/>
                </a:solidFill>
                <a:effectLst/>
                <a:latin typeface="-apple-system"/>
              </a:rPr>
              <a:t>对应的是</a:t>
            </a:r>
            <a:r>
              <a:rPr lang="zh-CN" altLang="en-US" dirty="0"/>
              <a:t>瓶子。</a:t>
            </a:r>
            <a:endParaRPr lang="en-US" altLang="zh-CN" dirty="0"/>
          </a:p>
          <a:p>
            <a:pPr algn="l"/>
            <a:r>
              <a:rPr lang="zh-CN" altLang="en-US" b="1" i="0" dirty="0">
                <a:solidFill>
                  <a:srgbClr val="121212"/>
                </a:solidFill>
                <a:effectLst/>
                <a:latin typeface="-apple-system"/>
              </a:rPr>
              <a:t>带有文本线索的</a:t>
            </a:r>
            <a:r>
              <a:rPr lang="en-US" altLang="zh-CN" b="1" i="0" dirty="0">
                <a:solidFill>
                  <a:srgbClr val="121212"/>
                </a:solidFill>
                <a:effectLst/>
                <a:latin typeface="-apple-system"/>
              </a:rPr>
              <a:t>MRC</a:t>
            </a:r>
            <a:r>
              <a:rPr lang="zh-CN" altLang="en-US" b="1" i="0" dirty="0">
                <a:solidFill>
                  <a:srgbClr val="121212"/>
                </a:solidFill>
                <a:effectLst/>
                <a:latin typeface="-apple-system"/>
              </a:rPr>
              <a:t>任务</a:t>
            </a:r>
            <a:r>
              <a:rPr lang="zh-CN" altLang="en-US" b="0" i="0" dirty="0">
                <a:solidFill>
                  <a:srgbClr val="121212"/>
                </a:solidFill>
                <a:effectLst/>
                <a:latin typeface="-apple-system"/>
              </a:rPr>
              <a:t>：这个任务可以理解成是</a:t>
            </a:r>
            <a:r>
              <a:rPr lang="en-US" altLang="zh-CN" b="0" i="0" dirty="0">
                <a:solidFill>
                  <a:srgbClr val="121212"/>
                </a:solidFill>
                <a:effectLst/>
                <a:latin typeface="-apple-system"/>
              </a:rPr>
              <a:t>MLM</a:t>
            </a:r>
            <a:r>
              <a:rPr lang="zh-CN" altLang="en-US" b="0" i="0" dirty="0">
                <a:solidFill>
                  <a:srgbClr val="121212"/>
                </a:solidFill>
                <a:effectLst/>
                <a:latin typeface="-apple-system"/>
              </a:rPr>
              <a:t>任务的反面，其遮蔽的是某一个视觉元素，而不是某个文本元素，希望能够从文本元素中推断出被遮蔽的视觉元素的标签。对于被遮蔽的视觉元素，其所在区域将被用</a:t>
            </a:r>
            <a:r>
              <a:rPr lang="en-US" altLang="zh-CN" b="0" i="0" dirty="0">
                <a:solidFill>
                  <a:srgbClr val="121212"/>
                </a:solidFill>
                <a:effectLst/>
                <a:latin typeface="-apple-system"/>
              </a:rPr>
              <a:t>0</a:t>
            </a:r>
            <a:r>
              <a:rPr lang="zh-CN" altLang="en-US" b="0" i="0" dirty="0">
                <a:solidFill>
                  <a:srgbClr val="121212"/>
                </a:solidFill>
                <a:effectLst/>
                <a:latin typeface="-apple-system"/>
              </a:rPr>
              <a:t>像素值填充，任何元素的图像特征嵌入都无法包含该元素的信息。优化方法与上一方法类似，将被遮蔽的视觉元素经</a:t>
            </a:r>
            <a:r>
              <a:rPr lang="en-US" altLang="zh-CN" b="0" i="0" dirty="0">
                <a:solidFill>
                  <a:srgbClr val="121212"/>
                </a:solidFill>
                <a:effectLst/>
                <a:latin typeface="-apple-system"/>
              </a:rPr>
              <a:t>VL-BERT</a:t>
            </a:r>
            <a:r>
              <a:rPr lang="zh-CN" altLang="en-US" b="0" i="0" dirty="0">
                <a:solidFill>
                  <a:srgbClr val="121212"/>
                </a:solidFill>
                <a:effectLst/>
                <a:latin typeface="-apple-system"/>
              </a:rPr>
              <a:t>的输出送入分类器，期望能被分类到正确的类别。</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35</a:t>
            </a:fld>
            <a:endParaRPr lang="zh-CN" altLang="en-US"/>
          </a:p>
        </p:txBody>
      </p:sp>
    </p:spTree>
    <p:extLst>
      <p:ext uri="{BB962C8B-B14F-4D97-AF65-F5344CB8AC3E}">
        <p14:creationId xmlns:p14="http://schemas.microsoft.com/office/powerpoint/2010/main" val="199106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36</a:t>
            </a:fld>
            <a:endParaRPr lang="zh-CN" altLang="en-US"/>
          </a:p>
        </p:txBody>
      </p:sp>
    </p:spTree>
    <p:extLst>
      <p:ext uri="{BB962C8B-B14F-4D97-AF65-F5344CB8AC3E}">
        <p14:creationId xmlns:p14="http://schemas.microsoft.com/office/powerpoint/2010/main" val="2433941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37</a:t>
            </a:fld>
            <a:endParaRPr lang="zh-CN" altLang="en-US"/>
          </a:p>
        </p:txBody>
      </p:sp>
    </p:spTree>
    <p:extLst>
      <p:ext uri="{BB962C8B-B14F-4D97-AF65-F5344CB8AC3E}">
        <p14:creationId xmlns:p14="http://schemas.microsoft.com/office/powerpoint/2010/main" val="366045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ViLBERT</a:t>
            </a:r>
            <a:r>
              <a:rPr lang="zh-CN" altLang="en-US" dirty="0"/>
              <a:t>利用两个变压器进一步模拟跨模态模块后的模态内相互作用</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38</a:t>
            </a:fld>
            <a:endParaRPr lang="zh-CN" altLang="en-US"/>
          </a:p>
        </p:txBody>
      </p:sp>
    </p:spTree>
    <p:extLst>
      <p:ext uri="{BB962C8B-B14F-4D97-AF65-F5344CB8AC3E}">
        <p14:creationId xmlns:p14="http://schemas.microsoft.com/office/powerpoint/2010/main" val="146930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LXMERT</a:t>
            </a:r>
            <a:r>
              <a:rPr lang="zh-CN" altLang="en-US" dirty="0"/>
              <a:t>不使用额外的变压器，而是在交叉注意子层之后附加一个自注意子层，以进一步建立内部连接。在跨模态子层中，注意力模块的参数在两个流之间共享。在这种情况下，模型学习一个模块来上下文编码图像和文本</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39</a:t>
            </a:fld>
            <a:endParaRPr lang="zh-CN" altLang="en-US"/>
          </a:p>
        </p:txBody>
      </p:sp>
    </p:spTree>
    <p:extLst>
      <p:ext uri="{BB962C8B-B14F-4D97-AF65-F5344CB8AC3E}">
        <p14:creationId xmlns:p14="http://schemas.microsoft.com/office/powerpoint/2010/main" val="3716924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ALBEF</a:t>
            </a:r>
            <a:r>
              <a:rPr lang="zh-CN" altLang="en-US" dirty="0"/>
              <a:t>在图像和文本交叉注意前使用了两个单独的转换器，更好地解耦了模态内交互和跨模态交互。</a:t>
            </a:r>
            <a:endParaRPr lang="en-US" altLang="zh-CN" dirty="0"/>
          </a:p>
          <a:p>
            <a:pPr algn="l"/>
            <a:r>
              <a:rPr lang="zh-CN" altLang="en-US" b="0" i="0" dirty="0">
                <a:solidFill>
                  <a:srgbClr val="121212"/>
                </a:solidFill>
                <a:effectLst/>
                <a:latin typeface="-apple-system"/>
              </a:rPr>
              <a:t>针对 </a:t>
            </a:r>
            <a:r>
              <a:rPr lang="en-US" altLang="zh-CN" b="1" i="0" dirty="0">
                <a:solidFill>
                  <a:srgbClr val="121212"/>
                </a:solidFill>
                <a:effectLst/>
                <a:latin typeface="-apple-system"/>
              </a:rPr>
              <a:t>“</a:t>
            </a:r>
            <a:r>
              <a:rPr lang="zh-CN" altLang="en-US" b="1" i="0" dirty="0">
                <a:solidFill>
                  <a:srgbClr val="121212"/>
                </a:solidFill>
                <a:effectLst/>
                <a:latin typeface="-apple-system"/>
              </a:rPr>
              <a:t>图片的嵌入特征和单词的嵌入特征各自在各自的空间，难以交互</a:t>
            </a:r>
            <a:r>
              <a:rPr lang="en-US" altLang="zh-CN" b="1" i="0" dirty="0">
                <a:solidFill>
                  <a:srgbClr val="121212"/>
                </a:solidFill>
                <a:effectLst/>
                <a:latin typeface="-apple-system"/>
              </a:rPr>
              <a:t>”</a:t>
            </a:r>
            <a:r>
              <a:rPr lang="zh-CN" altLang="en-US" b="0" i="0" dirty="0">
                <a:solidFill>
                  <a:srgbClr val="121212"/>
                </a:solidFill>
                <a:effectLst/>
                <a:latin typeface="-apple-system"/>
              </a:rPr>
              <a:t> 的问题，</a:t>
            </a:r>
            <a:r>
              <a:rPr lang="en-US" altLang="zh-CN" b="0" i="0" dirty="0">
                <a:solidFill>
                  <a:srgbClr val="121212"/>
                </a:solidFill>
                <a:effectLst/>
                <a:latin typeface="-apple-system"/>
              </a:rPr>
              <a:t>ALBEF </a:t>
            </a:r>
            <a:r>
              <a:rPr lang="zh-CN" altLang="en-US" b="0" i="0" dirty="0">
                <a:solidFill>
                  <a:srgbClr val="121212"/>
                </a:solidFill>
                <a:effectLst/>
                <a:latin typeface="-apple-system"/>
              </a:rPr>
              <a:t>提出：图文对齐后再融合。具体而言就是对于图片的 </a:t>
            </a:r>
            <a:r>
              <a:rPr lang="en-US" altLang="zh-CN" b="0" i="0" dirty="0">
                <a:solidFill>
                  <a:srgbClr val="121212"/>
                </a:solidFill>
                <a:effectLst/>
                <a:latin typeface="-apple-system"/>
              </a:rPr>
              <a:t>Embedding </a:t>
            </a:r>
            <a:r>
              <a:rPr lang="zh-CN" altLang="en-US" b="0" i="0" dirty="0">
                <a:solidFill>
                  <a:srgbClr val="121212"/>
                </a:solidFill>
                <a:effectLst/>
                <a:latin typeface="-apple-system"/>
              </a:rPr>
              <a:t>和文本的 </a:t>
            </a:r>
            <a:r>
              <a:rPr lang="en-US" altLang="zh-CN" b="0" i="0" dirty="0">
                <a:solidFill>
                  <a:srgbClr val="121212"/>
                </a:solidFill>
                <a:effectLst/>
                <a:latin typeface="-apple-system"/>
              </a:rPr>
              <a:t>Embedding </a:t>
            </a:r>
            <a:r>
              <a:rPr lang="zh-CN" altLang="en-US" b="0" i="0" dirty="0">
                <a:solidFill>
                  <a:srgbClr val="121212"/>
                </a:solidFill>
                <a:effectLst/>
                <a:latin typeface="-apple-system"/>
              </a:rPr>
              <a:t>引入一个对比学习的损失函数 </a:t>
            </a:r>
            <a:r>
              <a:rPr lang="en-US" altLang="zh-CN" b="0" i="0" dirty="0">
                <a:solidFill>
                  <a:srgbClr val="121212"/>
                </a:solidFill>
                <a:effectLst/>
                <a:latin typeface="-apple-system"/>
              </a:rPr>
              <a:t>image-text contrastive loss</a:t>
            </a:r>
            <a:r>
              <a:rPr lang="zh-CN" altLang="en-US" b="0" i="0" dirty="0">
                <a:solidFill>
                  <a:srgbClr val="121212"/>
                </a:solidFill>
                <a:effectLst/>
                <a:latin typeface="-apple-system"/>
              </a:rPr>
              <a:t>，在融合之前提前把图片和文本的表征对齐。这样做就使得后续的多模态 </a:t>
            </a:r>
            <a:r>
              <a:rPr lang="en-US" altLang="zh-CN" b="0" i="0" dirty="0">
                <a:solidFill>
                  <a:srgbClr val="121212"/>
                </a:solidFill>
                <a:effectLst/>
                <a:latin typeface="-apple-system"/>
              </a:rPr>
              <a:t>Transformer </a:t>
            </a:r>
            <a:r>
              <a:rPr lang="zh-CN" altLang="en-US" b="0" i="0" dirty="0">
                <a:solidFill>
                  <a:srgbClr val="121212"/>
                </a:solidFill>
                <a:effectLst/>
                <a:latin typeface="-apple-system"/>
              </a:rPr>
              <a:t>更容易执行跨模态学习。</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针对 </a:t>
            </a:r>
            <a:r>
              <a:rPr lang="en-US" altLang="zh-CN" b="1" i="0" dirty="0">
                <a:solidFill>
                  <a:srgbClr val="121212"/>
                </a:solidFill>
                <a:effectLst/>
                <a:latin typeface="-apple-system"/>
              </a:rPr>
              <a:t>"</a:t>
            </a:r>
            <a:r>
              <a:rPr lang="zh-CN" altLang="en-US" b="1" i="0" dirty="0">
                <a:solidFill>
                  <a:srgbClr val="121212"/>
                </a:solidFill>
                <a:effectLst/>
                <a:latin typeface="-apple-system"/>
              </a:rPr>
              <a:t>目标检测器计算代价较高</a:t>
            </a:r>
            <a:r>
              <a:rPr lang="en-US" altLang="zh-CN" b="1" i="0" dirty="0">
                <a:solidFill>
                  <a:srgbClr val="121212"/>
                </a:solidFill>
                <a:effectLst/>
                <a:latin typeface="-apple-system"/>
              </a:rPr>
              <a:t>" </a:t>
            </a:r>
            <a:r>
              <a:rPr lang="zh-CN" altLang="en-US" b="0" i="0" dirty="0">
                <a:solidFill>
                  <a:srgbClr val="121212"/>
                </a:solidFill>
                <a:effectLst/>
                <a:latin typeface="-apple-system"/>
              </a:rPr>
              <a:t>的问题，</a:t>
            </a:r>
            <a:r>
              <a:rPr lang="en-US" altLang="zh-CN" b="0" i="0" dirty="0">
                <a:solidFill>
                  <a:srgbClr val="121212"/>
                </a:solidFill>
                <a:effectLst/>
                <a:latin typeface="-apple-system"/>
              </a:rPr>
              <a:t>ALBEF </a:t>
            </a:r>
            <a:r>
              <a:rPr lang="zh-CN" altLang="en-US" b="0" i="0" dirty="0">
                <a:solidFill>
                  <a:srgbClr val="121212"/>
                </a:solidFill>
                <a:effectLst/>
                <a:latin typeface="-apple-system"/>
              </a:rPr>
              <a:t>的视觉编码器和文本编码器均不使用目标检测器。</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针对 </a:t>
            </a:r>
            <a:r>
              <a:rPr lang="en-US" altLang="zh-CN" b="1" i="0" dirty="0">
                <a:solidFill>
                  <a:srgbClr val="121212"/>
                </a:solidFill>
                <a:effectLst/>
                <a:latin typeface="-apple-system"/>
              </a:rPr>
              <a:t>"</a:t>
            </a:r>
            <a:r>
              <a:rPr lang="zh-CN" altLang="en-US" b="1" i="0" dirty="0">
                <a:solidFill>
                  <a:srgbClr val="121212"/>
                </a:solidFill>
                <a:effectLst/>
                <a:latin typeface="-apple-system"/>
              </a:rPr>
              <a:t>图像文本数据集有噪声</a:t>
            </a:r>
            <a:r>
              <a:rPr lang="en-US" altLang="zh-CN" b="1" i="0" dirty="0">
                <a:solidFill>
                  <a:srgbClr val="121212"/>
                </a:solidFill>
                <a:effectLst/>
                <a:latin typeface="-apple-system"/>
              </a:rPr>
              <a:t>"</a:t>
            </a:r>
            <a:r>
              <a:rPr lang="zh-CN" altLang="en-US" b="0" i="0" dirty="0">
                <a:solidFill>
                  <a:srgbClr val="121212"/>
                </a:solidFill>
                <a:effectLst/>
                <a:latin typeface="-apple-system"/>
              </a:rPr>
              <a:t> 的问题，</a:t>
            </a:r>
            <a:r>
              <a:rPr lang="en-US" altLang="zh-CN" b="0" i="0" dirty="0">
                <a:solidFill>
                  <a:srgbClr val="121212"/>
                </a:solidFill>
                <a:effectLst/>
                <a:latin typeface="-apple-system"/>
              </a:rPr>
              <a:t>ALBEF </a:t>
            </a:r>
            <a:r>
              <a:rPr lang="zh-CN" altLang="en-US" b="0" i="0" dirty="0">
                <a:solidFill>
                  <a:srgbClr val="121212"/>
                </a:solidFill>
                <a:effectLst/>
                <a:latin typeface="-apple-system"/>
              </a:rPr>
              <a:t>提出：动量蒸馏 </a:t>
            </a:r>
            <a:r>
              <a:rPr lang="en-US" altLang="zh-CN" b="0" i="0" dirty="0">
                <a:solidFill>
                  <a:srgbClr val="121212"/>
                </a:solidFill>
                <a:effectLst/>
                <a:latin typeface="-apple-system"/>
              </a:rPr>
              <a:t>(MoD) </a:t>
            </a:r>
            <a:r>
              <a:rPr lang="zh-CN" altLang="en-US" b="0" i="0" dirty="0">
                <a:solidFill>
                  <a:srgbClr val="121212"/>
                </a:solidFill>
                <a:effectLst/>
                <a:latin typeface="-apple-system"/>
              </a:rPr>
              <a:t>的方法使模型能够利用更大的带噪声数据集。</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40</a:t>
            </a:fld>
            <a:endParaRPr lang="zh-CN" altLang="en-US"/>
          </a:p>
        </p:txBody>
      </p:sp>
    </p:spTree>
    <p:extLst>
      <p:ext uri="{BB962C8B-B14F-4D97-AF65-F5344CB8AC3E}">
        <p14:creationId xmlns:p14="http://schemas.microsoft.com/office/powerpoint/2010/main" val="1474556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41</a:t>
            </a:fld>
            <a:endParaRPr lang="zh-CN" altLang="en-US"/>
          </a:p>
        </p:txBody>
      </p:sp>
    </p:spTree>
    <p:extLst>
      <p:ext uri="{BB962C8B-B14F-4D97-AF65-F5344CB8AC3E}">
        <p14:creationId xmlns:p14="http://schemas.microsoft.com/office/powerpoint/2010/main" val="2275604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42</a:t>
            </a:fld>
            <a:endParaRPr lang="zh-CN" altLang="en-US"/>
          </a:p>
        </p:txBody>
      </p:sp>
    </p:spTree>
    <p:extLst>
      <p:ext uri="{BB962C8B-B14F-4D97-AF65-F5344CB8AC3E}">
        <p14:creationId xmlns:p14="http://schemas.microsoft.com/office/powerpoint/2010/main" val="213721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43</a:t>
            </a:fld>
            <a:endParaRPr lang="zh-CN" altLang="en-US"/>
          </a:p>
        </p:txBody>
      </p:sp>
    </p:spTree>
    <p:extLst>
      <p:ext uri="{BB962C8B-B14F-4D97-AF65-F5344CB8AC3E}">
        <p14:creationId xmlns:p14="http://schemas.microsoft.com/office/powerpoint/2010/main" val="839499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22222"/>
                </a:solidFill>
                <a:effectLst/>
                <a:latin typeface="arial" panose="020B0604020202020204" pitchFamily="34" charset="0"/>
              </a:rPr>
              <a:t>为了学习图像和文本的深度交互，作者提出了跨模态注意力蒸馏，它使用融合编码器模型的图像到文本和文本到图像的注意力分布来指导双编码器的训练模型。此外，作者表明 ，在预训练和微调阶段应用跨模态注意力蒸馏可以实现进一步的改进。实验结果表明，蒸馏后的双编码器模型在视觉推理、视觉</a:t>
            </a:r>
            <a:r>
              <a:rPr lang="en-US" altLang="zh-CN" b="0" i="0" dirty="0">
                <a:solidFill>
                  <a:srgbClr val="222222"/>
                </a:solidFill>
                <a:effectLst/>
                <a:latin typeface="arial" panose="020B0604020202020204" pitchFamily="34" charset="0"/>
              </a:rPr>
              <a:t>entailment</a:t>
            </a:r>
            <a:r>
              <a:rPr lang="zh-CN" altLang="en-US" b="0" i="0" dirty="0">
                <a:solidFill>
                  <a:srgbClr val="222222"/>
                </a:solidFill>
                <a:effectLst/>
                <a:latin typeface="arial" panose="020B0604020202020204" pitchFamily="34" charset="0"/>
              </a:rPr>
              <a:t>和视觉问答任务方面取得了有竞争力的性能，同时比融合编码器模型具有更快的推理速度。</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44</a:t>
            </a:fld>
            <a:endParaRPr lang="zh-CN" altLang="en-US"/>
          </a:p>
        </p:txBody>
      </p:sp>
    </p:spTree>
    <p:extLst>
      <p:ext uri="{BB962C8B-B14F-4D97-AF65-F5344CB8AC3E}">
        <p14:creationId xmlns:p14="http://schemas.microsoft.com/office/powerpoint/2010/main" val="342702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7</a:t>
            </a:fld>
            <a:endParaRPr lang="zh-CN" altLang="en-US"/>
          </a:p>
        </p:txBody>
      </p:sp>
    </p:spTree>
    <p:extLst>
      <p:ext uri="{BB962C8B-B14F-4D97-AF65-F5344CB8AC3E}">
        <p14:creationId xmlns:p14="http://schemas.microsoft.com/office/powerpoint/2010/main" val="3129105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首先采用双编码器获得单模态表示。然后将单模态嵌入发送到融合编码器以获得跨模态表示。除了模型设计之外，</a:t>
            </a:r>
            <a:r>
              <a:rPr lang="en-US" altLang="zh-CN" dirty="0"/>
              <a:t>FLAVA</a:t>
            </a:r>
            <a:r>
              <a:rPr lang="zh-CN" altLang="en-US" dirty="0"/>
              <a:t>还进行了几个单模态预训练任务，以提高单模态表示的质量。</a:t>
            </a:r>
            <a:endParaRPr lang="en-US" altLang="zh-CN" dirty="0"/>
          </a:p>
          <a:p>
            <a:pPr algn="l"/>
            <a:r>
              <a:rPr lang="zh-CN" altLang="en-US" dirty="0"/>
              <a:t>在预训练期间，分别在单个图像或文本块上对图像和文本编码器应用掩模图像建模</a:t>
            </a:r>
            <a:r>
              <a:rPr lang="en-US" altLang="zh-CN" dirty="0"/>
              <a:t>(MIM)</a:t>
            </a:r>
            <a:r>
              <a:rPr lang="zh-CN" altLang="en-US" dirty="0"/>
              <a:t>和掩模语言建模</a:t>
            </a:r>
            <a:r>
              <a:rPr lang="en-US" altLang="zh-CN" dirty="0"/>
              <a:t>(MLM)</a:t>
            </a:r>
            <a:r>
              <a:rPr lang="zh-CN" altLang="en-US" dirty="0"/>
              <a:t>损失，而在成对的图像</a:t>
            </a:r>
            <a:r>
              <a:rPr lang="en-US" altLang="zh-CN" dirty="0"/>
              <a:t>-</a:t>
            </a:r>
            <a:r>
              <a:rPr lang="zh-CN" altLang="en-US" dirty="0"/>
              <a:t>文本数据上使用对比，掩模多模态建模</a:t>
            </a:r>
            <a:r>
              <a:rPr lang="en-US" altLang="zh-CN" dirty="0"/>
              <a:t>(MMM)</a:t>
            </a:r>
            <a:r>
              <a:rPr lang="zh-CN" altLang="en-US" dirty="0"/>
              <a:t>和图像</a:t>
            </a:r>
            <a:r>
              <a:rPr lang="en-US" altLang="zh-CN" dirty="0"/>
              <a:t>-</a:t>
            </a:r>
            <a:r>
              <a:rPr lang="zh-CN" altLang="en-US" dirty="0"/>
              <a:t>文本匹配</a:t>
            </a:r>
            <a:r>
              <a:rPr lang="en-US" altLang="zh-CN" dirty="0"/>
              <a:t>(ITM)</a:t>
            </a:r>
            <a:r>
              <a:rPr lang="zh-CN" altLang="en-US" dirty="0"/>
              <a:t>损失。对于下游任务，分类头分别应用于图像、文本和多模态编码器的输出，用于视觉识别、语言理解和多模态推理任务。</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45</a:t>
            </a:fld>
            <a:endParaRPr lang="zh-CN" altLang="en-US"/>
          </a:p>
        </p:txBody>
      </p:sp>
    </p:spTree>
    <p:extLst>
      <p:ext uri="{BB962C8B-B14F-4D97-AF65-F5344CB8AC3E}">
        <p14:creationId xmlns:p14="http://schemas.microsoft.com/office/powerpoint/2010/main" val="256768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VLMo</a:t>
            </a:r>
            <a:r>
              <a:rPr lang="en-US" altLang="zh-CN" dirty="0"/>
              <a:t> </a:t>
            </a:r>
            <a:r>
              <a:rPr lang="zh-CN" altLang="en-US" dirty="0"/>
              <a:t>引入了</a:t>
            </a:r>
            <a:r>
              <a:rPr lang="en-US" altLang="zh-CN" dirty="0" err="1"/>
              <a:t>mixtureof</a:t>
            </a:r>
            <a:r>
              <a:rPr lang="en-US" altLang="zh-CN" dirty="0"/>
              <a:t> -</a:t>
            </a:r>
            <a:r>
              <a:rPr lang="zh-CN" altLang="en-US" dirty="0"/>
              <a:t>模态专家</a:t>
            </a:r>
            <a:r>
              <a:rPr lang="en-US" altLang="zh-CN" dirty="0"/>
              <a:t>(</a:t>
            </a:r>
            <a:r>
              <a:rPr lang="en-US" altLang="zh-CN" dirty="0" err="1"/>
              <a:t>MoME</a:t>
            </a:r>
            <a:r>
              <a:rPr lang="en-US" altLang="zh-CN" dirty="0"/>
              <a:t>)</a:t>
            </a:r>
            <a:r>
              <a:rPr lang="zh-CN" altLang="en-US" dirty="0"/>
              <a:t>，并将双编码器和融合编码器统一到一个框架中。经过对图像、文本和图像</a:t>
            </a:r>
            <a:r>
              <a:rPr lang="en-US" altLang="zh-CN" dirty="0"/>
              <a:t>-</a:t>
            </a:r>
            <a:r>
              <a:rPr lang="zh-CN" altLang="en-US" dirty="0"/>
              <a:t>文本对的分阶段预训练，</a:t>
            </a:r>
            <a:r>
              <a:rPr lang="en-US" altLang="zh-CN" dirty="0" err="1"/>
              <a:t>VLMo</a:t>
            </a:r>
            <a:r>
              <a:rPr lang="zh-CN" altLang="en-US" dirty="0"/>
              <a:t>不仅可以在</a:t>
            </a:r>
            <a:r>
              <a:rPr lang="en-US" altLang="zh-CN" dirty="0"/>
              <a:t>V-L</a:t>
            </a:r>
            <a:r>
              <a:rPr lang="zh-CN" altLang="en-US" dirty="0"/>
              <a:t>理解任务上进行微调，而且可以应用于高效的图像</a:t>
            </a:r>
            <a:r>
              <a:rPr lang="en-US" altLang="zh-CN" dirty="0"/>
              <a:t>-</a:t>
            </a:r>
            <a:r>
              <a:rPr lang="zh-CN" altLang="en-US" dirty="0"/>
              <a:t>文本检索。</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46</a:t>
            </a:fld>
            <a:endParaRPr lang="zh-CN" altLang="en-US"/>
          </a:p>
        </p:txBody>
      </p:sp>
    </p:spTree>
    <p:extLst>
      <p:ext uri="{BB962C8B-B14F-4D97-AF65-F5344CB8AC3E}">
        <p14:creationId xmlns:p14="http://schemas.microsoft.com/office/powerpoint/2010/main" val="3014073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47</a:t>
            </a:fld>
            <a:endParaRPr lang="zh-CN" altLang="en-US"/>
          </a:p>
        </p:txBody>
      </p:sp>
    </p:spTree>
    <p:extLst>
      <p:ext uri="{BB962C8B-B14F-4D97-AF65-F5344CB8AC3E}">
        <p14:creationId xmlns:p14="http://schemas.microsoft.com/office/powerpoint/2010/main" val="936255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案例研究</a:t>
            </a:r>
            <a:r>
              <a:rPr lang="en-US" altLang="zh-CN" dirty="0"/>
              <a:t>1:</a:t>
            </a:r>
            <a:r>
              <a:rPr lang="zh-CN" altLang="en-US" dirty="0"/>
              <a:t>使用图像</a:t>
            </a:r>
            <a:r>
              <a:rPr lang="en-US" altLang="zh-CN" dirty="0"/>
              <a:t>-</a:t>
            </a:r>
            <a:r>
              <a:rPr lang="zh-CN" altLang="en-US" dirty="0"/>
              <a:t>文本成对实例训练的</a:t>
            </a:r>
            <a:r>
              <a:rPr lang="en-US" altLang="zh-CN" dirty="0"/>
              <a:t>LMM</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52</a:t>
            </a:fld>
            <a:endParaRPr lang="zh-CN" altLang="en-US"/>
          </a:p>
        </p:txBody>
      </p:sp>
    </p:spTree>
    <p:extLst>
      <p:ext uri="{BB962C8B-B14F-4D97-AF65-F5344CB8AC3E}">
        <p14:creationId xmlns:p14="http://schemas.microsoft.com/office/powerpoint/2010/main" val="3596113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案例研究</a:t>
            </a:r>
            <a:r>
              <a:rPr lang="en-US" altLang="zh-CN" dirty="0"/>
              <a:t>II:</a:t>
            </a:r>
            <a:r>
              <a:rPr lang="zh-CN" altLang="en-US" dirty="0"/>
              <a:t>使用交错图像</a:t>
            </a:r>
            <a:r>
              <a:rPr lang="en-US" altLang="zh-CN" dirty="0"/>
              <a:t>-</a:t>
            </a:r>
            <a:r>
              <a:rPr lang="zh-CN" altLang="en-US" dirty="0"/>
              <a:t>文本序列实例训练的</a:t>
            </a:r>
            <a:r>
              <a:rPr lang="en-US" altLang="zh-CN" dirty="0"/>
              <a:t>LMM</a:t>
            </a:r>
            <a:r>
              <a:rPr lang="zh-CN" altLang="en-US" dirty="0"/>
              <a:t>。</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53</a:t>
            </a:fld>
            <a:endParaRPr lang="zh-CN" altLang="en-US"/>
          </a:p>
        </p:txBody>
      </p:sp>
    </p:spTree>
    <p:extLst>
      <p:ext uri="{BB962C8B-B14F-4D97-AF65-F5344CB8AC3E}">
        <p14:creationId xmlns:p14="http://schemas.microsoft.com/office/powerpoint/2010/main" val="1493832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54</a:t>
            </a:fld>
            <a:endParaRPr lang="zh-CN" altLang="en-US"/>
          </a:p>
        </p:txBody>
      </p:sp>
    </p:spTree>
    <p:extLst>
      <p:ext uri="{BB962C8B-B14F-4D97-AF65-F5344CB8AC3E}">
        <p14:creationId xmlns:p14="http://schemas.microsoft.com/office/powerpoint/2010/main" val="292108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NimbusRomNo9L-Regu"/>
              </a:rPr>
              <a:t>根据用于训练模型的监督信号的类型，将这些方法分为三类： </a:t>
            </a:r>
            <a:r>
              <a:rPr lang="en-US" altLang="zh-CN" sz="1800" b="0" i="0" u="none" strike="noStrike" baseline="0" dirty="0">
                <a:latin typeface="NimbusRomNo9L-Medi"/>
              </a:rPr>
              <a:t>Label supervision</a:t>
            </a:r>
            <a:r>
              <a:rPr lang="zh-CN" altLang="en-US" sz="1800" b="0" i="0" u="none" strike="noStrike" baseline="0" dirty="0">
                <a:latin typeface="NimbusRomNo9L-Medi"/>
              </a:rPr>
              <a:t>、</a:t>
            </a:r>
            <a:r>
              <a:rPr lang="en-US" altLang="zh-CN" sz="1800" b="0" i="0" u="none" strike="noStrike" baseline="0" dirty="0">
                <a:latin typeface="NimbusRomNo9L-Medi"/>
              </a:rPr>
              <a:t>Language supervision</a:t>
            </a:r>
            <a:r>
              <a:rPr lang="zh-CN" altLang="en-US" sz="1800" b="0" i="0" u="none" strike="noStrike" baseline="0" dirty="0">
                <a:latin typeface="NimbusRomNo9L-Medi"/>
              </a:rPr>
              <a:t>、</a:t>
            </a:r>
            <a:r>
              <a:rPr lang="en-US" altLang="zh-CN" sz="1800" b="0" i="0" u="none" strike="noStrike" baseline="0" dirty="0">
                <a:latin typeface="NimbusRomNo9L-Medi"/>
              </a:rPr>
              <a:t>Image-only self-supervision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10</a:t>
            </a:fld>
            <a:endParaRPr lang="zh-CN" altLang="en-US"/>
          </a:p>
        </p:txBody>
      </p:sp>
    </p:spTree>
    <p:extLst>
      <p:ext uri="{BB962C8B-B14F-4D97-AF65-F5344CB8AC3E}">
        <p14:creationId xmlns:p14="http://schemas.microsoft.com/office/powerpoint/2010/main" val="369285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InfoNCE</a:t>
            </a:r>
            <a:r>
              <a:rPr lang="zh-CN" altLang="en-US" dirty="0"/>
              <a:t>损失的对比目标可以被解释为最大化不同数据视图之间互信息的下界</a:t>
            </a:r>
            <a:endParaRPr lang="en-US" altLang="zh-CN" dirty="0"/>
          </a:p>
          <a:p>
            <a:r>
              <a:rPr lang="en-US" altLang="zh-CN" dirty="0"/>
              <a:t>《A Simple Framework for Contrastive Learning of Visual Representations》</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11</a:t>
            </a:fld>
            <a:endParaRPr lang="zh-CN" altLang="en-US"/>
          </a:p>
        </p:txBody>
      </p:sp>
    </p:spTree>
    <p:extLst>
      <p:ext uri="{BB962C8B-B14F-4D97-AF65-F5344CB8AC3E}">
        <p14:creationId xmlns:p14="http://schemas.microsoft.com/office/powerpoint/2010/main" val="60946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InfoNCE</a:t>
            </a:r>
            <a:r>
              <a:rPr lang="zh-CN" altLang="en-US" b="0" i="0" dirty="0">
                <a:solidFill>
                  <a:srgbClr val="121212"/>
                </a:solidFill>
                <a:effectLst/>
                <a:latin typeface="-apple-system"/>
              </a:rPr>
              <a:t>公式可以推导成两个部分，</a:t>
            </a:r>
            <a:r>
              <a:rPr lang="en-US" altLang="zh-CN" b="0" i="0" dirty="0">
                <a:solidFill>
                  <a:srgbClr val="121212"/>
                </a:solidFill>
                <a:effectLst/>
                <a:latin typeface="-apple-system"/>
              </a:rPr>
              <a:t>alignment</a:t>
            </a:r>
            <a:r>
              <a:rPr lang="zh-CN" altLang="en-US" b="0" i="0" dirty="0">
                <a:solidFill>
                  <a:srgbClr val="121212"/>
                </a:solidFill>
                <a:effectLst/>
                <a:latin typeface="-apple-system"/>
              </a:rPr>
              <a:t>和</a:t>
            </a:r>
            <a:r>
              <a:rPr lang="en-US" altLang="zh-CN" b="0" i="0" dirty="0">
                <a:solidFill>
                  <a:srgbClr val="121212"/>
                </a:solidFill>
                <a:effectLst/>
                <a:latin typeface="-apple-system"/>
              </a:rPr>
              <a:t>uniformity</a:t>
            </a:r>
            <a:r>
              <a:rPr lang="zh-CN" altLang="en-US" b="0" i="0" dirty="0">
                <a:solidFill>
                  <a:srgbClr val="121212"/>
                </a:solidFill>
                <a:effectLst/>
                <a:latin typeface="-apple-system"/>
              </a:rPr>
              <a:t>，其中</a:t>
            </a:r>
            <a:r>
              <a:rPr lang="en-US" altLang="zh-CN" b="0" i="0" dirty="0">
                <a:solidFill>
                  <a:srgbClr val="121212"/>
                </a:solidFill>
                <a:effectLst/>
                <a:latin typeface="-apple-system"/>
              </a:rPr>
              <a:t>alignment</a:t>
            </a:r>
            <a:r>
              <a:rPr lang="zh-CN" altLang="en-US" b="0" i="0" dirty="0">
                <a:solidFill>
                  <a:srgbClr val="121212"/>
                </a:solidFill>
                <a:effectLst/>
                <a:latin typeface="-apple-system"/>
              </a:rPr>
              <a:t>部分只与正样本相关，希望正样本的特征拉近；</a:t>
            </a:r>
            <a:r>
              <a:rPr lang="en-US" altLang="zh-CN" b="0" i="0" dirty="0">
                <a:solidFill>
                  <a:srgbClr val="121212"/>
                </a:solidFill>
                <a:effectLst/>
                <a:latin typeface="-apple-system"/>
              </a:rPr>
              <a:t>uniformity</a:t>
            </a:r>
            <a:r>
              <a:rPr lang="zh-CN" altLang="en-US" b="0" i="0" dirty="0">
                <a:solidFill>
                  <a:srgbClr val="121212"/>
                </a:solidFill>
                <a:effectLst/>
                <a:latin typeface="-apple-system"/>
              </a:rPr>
              <a:t>部分只与负样本相关，希望所有点的特征尽可能均匀分布在</a:t>
            </a:r>
            <a:r>
              <a:rPr lang="en-US" altLang="zh-CN" b="0" i="0" dirty="0">
                <a:solidFill>
                  <a:srgbClr val="121212"/>
                </a:solidFill>
                <a:effectLst/>
                <a:latin typeface="-apple-system"/>
              </a:rPr>
              <a:t>unit hypersphere</a:t>
            </a:r>
            <a:r>
              <a:rPr lang="zh-CN" altLang="en-US" b="0" i="0" dirty="0">
                <a:solidFill>
                  <a:srgbClr val="121212"/>
                </a:solidFill>
                <a:effectLst/>
                <a:latin typeface="-apple-system"/>
              </a:rPr>
              <a:t>上。</a:t>
            </a:r>
          </a:p>
          <a:p>
            <a:r>
              <a:rPr lang="zh-CN" altLang="en-US" b="0" i="0" dirty="0">
                <a:solidFill>
                  <a:srgbClr val="121212"/>
                </a:solidFill>
                <a:effectLst/>
                <a:latin typeface="-apple-system"/>
              </a:rPr>
              <a:t>基于</a:t>
            </a:r>
            <a:r>
              <a:rPr lang="en-US" altLang="zh-CN" b="0" i="0" dirty="0" err="1">
                <a:solidFill>
                  <a:srgbClr val="121212"/>
                </a:solidFill>
                <a:effectLst/>
                <a:latin typeface="-apple-system"/>
              </a:rPr>
              <a:t>InfoNCE</a:t>
            </a:r>
            <a:r>
              <a:rPr lang="zh-CN" altLang="en-US" b="0" i="0" dirty="0">
                <a:solidFill>
                  <a:srgbClr val="121212"/>
                </a:solidFill>
                <a:effectLst/>
                <a:latin typeface="-apple-system"/>
              </a:rPr>
              <a:t>的优化目标可以总结为：同时构造出正样本和负样本，将正样本的特征尽可能地拉近，负样本的特征尽可能的拉远形成均匀分布，同时保证</a:t>
            </a:r>
            <a:r>
              <a:rPr lang="en-US" altLang="zh-CN" b="0" i="0" dirty="0">
                <a:solidFill>
                  <a:srgbClr val="121212"/>
                </a:solidFill>
                <a:effectLst/>
                <a:latin typeface="-apple-system"/>
              </a:rPr>
              <a:t>alignment</a:t>
            </a:r>
            <a:r>
              <a:rPr lang="zh-CN" altLang="en-US" b="0" i="0" dirty="0">
                <a:solidFill>
                  <a:srgbClr val="121212"/>
                </a:solidFill>
                <a:effectLst/>
                <a:latin typeface="-apple-system"/>
              </a:rPr>
              <a:t>与</a:t>
            </a:r>
            <a:r>
              <a:rPr lang="en-US" altLang="zh-CN" b="0" i="0" dirty="0">
                <a:solidFill>
                  <a:srgbClr val="121212"/>
                </a:solidFill>
                <a:effectLst/>
                <a:latin typeface="-apple-system"/>
              </a:rPr>
              <a:t>uniformity</a:t>
            </a:r>
            <a:br>
              <a:rPr lang="zh-CN" altLang="en-US" dirty="0"/>
            </a:br>
            <a:r>
              <a:rPr lang="en-US" altLang="zh-CN" dirty="0"/>
              <a:t>《Understanding Contrastive Representation Learning through Alignment and Uniformity on the Hypersphere》</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12</a:t>
            </a:fld>
            <a:endParaRPr lang="zh-CN" altLang="en-US"/>
          </a:p>
        </p:txBody>
      </p:sp>
    </p:spTree>
    <p:extLst>
      <p:ext uri="{BB962C8B-B14F-4D97-AF65-F5344CB8AC3E}">
        <p14:creationId xmlns:p14="http://schemas.microsoft.com/office/powerpoint/2010/main" val="163655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在现有工作中，视觉和视觉语言表示学习大多是分别使用不同的训练数据源进行研究的。在视觉领域，对大规模监督数据（如</a:t>
            </a:r>
            <a:r>
              <a:rPr lang="en-US" altLang="zh-CN" dirty="0"/>
              <a:t>ImageNet</a:t>
            </a:r>
            <a:r>
              <a:rPr lang="zh-CN" altLang="en-US" dirty="0"/>
              <a:t>、</a:t>
            </a:r>
            <a:r>
              <a:rPr lang="en-US" altLang="zh-CN" dirty="0" err="1"/>
              <a:t>OpenImages</a:t>
            </a:r>
            <a:r>
              <a:rPr lang="zh-CN" altLang="en-US" dirty="0"/>
              <a:t>和</a:t>
            </a:r>
            <a:r>
              <a:rPr lang="en-US" altLang="zh-CN" dirty="0"/>
              <a:t>JFT-300M</a:t>
            </a:r>
            <a:r>
              <a:rPr lang="zh-CN" altLang="en-US" dirty="0"/>
              <a:t>）进行预训练对提高下游任务的性能是至关重要的。获得这种预训练的数据集需要在数据收集、采样和人工标注方面进行大量的工作，数据获取成本非常大，因此难以扩展。</a:t>
            </a:r>
          </a:p>
        </p:txBody>
      </p:sp>
      <p:sp>
        <p:nvSpPr>
          <p:cNvPr id="4" name="灯片编号占位符 3"/>
          <p:cNvSpPr>
            <a:spLocks noGrp="1"/>
          </p:cNvSpPr>
          <p:nvPr>
            <p:ph type="sldNum" sz="quarter" idx="5"/>
          </p:nvPr>
        </p:nvSpPr>
        <p:spPr/>
        <p:txBody>
          <a:bodyPr/>
          <a:lstStyle/>
          <a:p>
            <a:fld id="{9DAB666E-3B84-4CB4-9B7B-D2C16F9D2445}" type="slidenum">
              <a:rPr lang="zh-CN" altLang="en-US" smtClean="0"/>
              <a:t>13</a:t>
            </a:fld>
            <a:endParaRPr lang="zh-CN" altLang="en-US"/>
          </a:p>
        </p:txBody>
      </p:sp>
    </p:spTree>
    <p:extLst>
      <p:ext uri="{BB962C8B-B14F-4D97-AF65-F5344CB8AC3E}">
        <p14:creationId xmlns:p14="http://schemas.microsoft.com/office/powerpoint/2010/main" val="227182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其中</a:t>
            </a:r>
            <a:r>
              <a:rPr lang="en-US" altLang="zh-CN" dirty="0"/>
              <a:t>xi</a:t>
            </a:r>
            <a:r>
              <a:rPr lang="zh-CN" altLang="en-US" dirty="0"/>
              <a:t>和</a:t>
            </a:r>
            <a:r>
              <a:rPr lang="en-US" altLang="zh-CN" dirty="0" err="1"/>
              <a:t>yj</a:t>
            </a:r>
            <a:r>
              <a:rPr lang="zh-CN" altLang="en-US" dirty="0"/>
              <a:t>分别是图像在第</a:t>
            </a:r>
            <a:r>
              <a:rPr lang="en-US" altLang="zh-CN" dirty="0" err="1"/>
              <a:t>i</a:t>
            </a:r>
            <a:r>
              <a:rPr lang="zh-CN" altLang="en-US" dirty="0"/>
              <a:t>对和文本在第</a:t>
            </a:r>
            <a:r>
              <a:rPr lang="en-US" altLang="zh-CN" dirty="0"/>
              <a:t>j</a:t>
            </a:r>
            <a:r>
              <a:rPr lang="zh-CN" altLang="en-US" dirty="0"/>
              <a:t>对中的归一化嵌入。</a:t>
            </a:r>
            <a:r>
              <a:rPr lang="en-US" altLang="zh-CN" dirty="0"/>
              <a:t>N</a:t>
            </a:r>
            <a:r>
              <a:rPr lang="zh-CN" altLang="en-US" dirty="0"/>
              <a:t>是批量大小，</a:t>
            </a:r>
            <a:r>
              <a:rPr lang="en-US" altLang="zh-CN" dirty="0"/>
              <a:t>σ</a:t>
            </a:r>
            <a:r>
              <a:rPr lang="zh-CN" altLang="en-US" dirty="0"/>
              <a:t>表示温度，</a:t>
            </a:r>
            <a:r>
              <a:rPr lang="zh-CN" altLang="en-US" b="0" i="0" dirty="0">
                <a:solidFill>
                  <a:srgbClr val="4D4D4D"/>
                </a:solidFill>
                <a:effectLst/>
                <a:latin typeface="-apple-system"/>
              </a:rPr>
              <a:t>是通过训练来获得，而不是一个超参数。</a:t>
            </a:r>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14</a:t>
            </a:fld>
            <a:endParaRPr lang="zh-CN" altLang="en-US"/>
          </a:p>
        </p:txBody>
      </p:sp>
    </p:spTree>
    <p:extLst>
      <p:ext uri="{BB962C8B-B14F-4D97-AF65-F5344CB8AC3E}">
        <p14:creationId xmlns:p14="http://schemas.microsoft.com/office/powerpoint/2010/main" val="2275427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156" y="339389"/>
            <a:ext cx="1061688" cy="951572"/>
          </a:xfrm>
          <a:prstGeom prst="rect">
            <a:avLst/>
          </a:prstGeom>
        </p:spPr>
      </p:pic>
      <p:sp>
        <p:nvSpPr>
          <p:cNvPr id="3" name="矩形 2"/>
          <p:cNvSpPr/>
          <p:nvPr userDrawn="1"/>
        </p:nvSpPr>
        <p:spPr>
          <a:xfrm>
            <a:off x="486155" y="333954"/>
            <a:ext cx="1061687" cy="978011"/>
          </a:xfrm>
          <a:prstGeom prst="rect">
            <a:avLst/>
          </a:prstGeom>
          <a:solidFill>
            <a:schemeClr val="tx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1311966"/>
            <a:ext cx="9144000" cy="307877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itle 1"/>
          <p:cNvSpPr>
            <a:spLocks noGrp="1"/>
          </p:cNvSpPr>
          <p:nvPr>
            <p:ph type="title"/>
          </p:nvPr>
        </p:nvSpPr>
        <p:spPr>
          <a:xfrm>
            <a:off x="0" y="1781093"/>
            <a:ext cx="9144000" cy="588399"/>
          </a:xfrm>
          <a:prstGeom prst="rect">
            <a:avLst/>
          </a:prstGeom>
        </p:spPr>
        <p:txBody>
          <a:bodyPr anchor="b" anchorCtr="0"/>
          <a:lstStyle>
            <a:lvl1pPr algn="ctr">
              <a:defRPr sz="3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kumimoji="0" lang="zh-CN" altLang="en-US" dirty="0"/>
              <a:t>单击此处编辑母版标题样式</a:t>
            </a:r>
            <a:endParaRPr kumimoji="0" lang="en-US" dirty="0"/>
          </a:p>
        </p:txBody>
      </p:sp>
      <p:sp>
        <p:nvSpPr>
          <p:cNvPr id="14" name="矩形 13"/>
          <p:cNvSpPr/>
          <p:nvPr userDrawn="1"/>
        </p:nvSpPr>
        <p:spPr>
          <a:xfrm>
            <a:off x="-1" y="333955"/>
            <a:ext cx="440111" cy="936000"/>
          </a:xfrm>
          <a:prstGeom prst="rect">
            <a:avLst/>
          </a:prstGeom>
          <a:solidFill>
            <a:schemeClr val="tx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
          <p:cNvSpPr>
            <a:spLocks noGrp="1" noChangeArrowheads="1"/>
          </p:cNvSpPr>
          <p:nvPr>
            <p:ph type="subTitle" idx="1"/>
          </p:nvPr>
        </p:nvSpPr>
        <p:spPr>
          <a:xfrm>
            <a:off x="0" y="2369492"/>
            <a:ext cx="9144000" cy="1121133"/>
          </a:xfrm>
          <a:prstGeom prst="rect">
            <a:avLst/>
          </a:prstGeom>
        </p:spPr>
        <p:txBody>
          <a:bodyPr/>
          <a:lstStyle>
            <a:lvl1pPr marL="0" indent="0" algn="ctr">
              <a:buFont typeface="Wingdings" panose="05000000000000000000" pitchFamily="2" charset="2"/>
              <a:buNone/>
              <a:defRPr sz="1600"/>
            </a:lvl1pPr>
          </a:lstStyle>
          <a:p>
            <a:r>
              <a:rPr lang="zh-CN" altLang="en-US" dirty="0"/>
              <a:t>单击此处编辑母版副标题样式</a:t>
            </a: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25525" y="486025"/>
            <a:ext cx="3188736" cy="667246"/>
          </a:xfrm>
          <a:prstGeom prst="rect">
            <a:avLst/>
          </a:prstGeom>
        </p:spPr>
      </p:pic>
    </p:spTree>
  </p:cSld>
  <p:clrMapOvr>
    <a:overrideClrMapping bg1="dk1" tx1="lt1" bg2="dk2" tx2="lt2" accent1="accent1" accent2="accent2" accent3="accent3" accent4="accent4" accent5="accent5" accent6="accent6" hlink="hlink" folHlink="folHlink"/>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02150" y="63636"/>
            <a:ext cx="5097623" cy="453221"/>
          </a:xfrm>
          <a:prstGeom prst="rect">
            <a:avLst/>
          </a:prstGeom>
        </p:spPr>
        <p:txBody>
          <a:bodyPr anchor="b" anchorCtr="0"/>
          <a:lstStyle>
            <a:lvl1pPr>
              <a:defRPr sz="26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kumimoji="0" lang="zh-CN" altLang="en-US" dirty="0"/>
              <a:t>单击此处编辑母版标题样式</a:t>
            </a:r>
            <a:endParaRPr kumimoji="0" lang="en-US" dirty="0"/>
          </a:p>
        </p:txBody>
      </p:sp>
      <p:sp>
        <p:nvSpPr>
          <p:cNvPr id="3" name="Content Placeholder 2"/>
          <p:cNvSpPr>
            <a:spLocks noGrp="1"/>
          </p:cNvSpPr>
          <p:nvPr>
            <p:ph idx="1"/>
          </p:nvPr>
        </p:nvSpPr>
        <p:spPr>
          <a:xfrm>
            <a:off x="302150" y="625289"/>
            <a:ext cx="8523798" cy="4121188"/>
          </a:xfrm>
          <a:prstGeom prst="rect">
            <a:avLst/>
          </a:prstGeom>
        </p:spPr>
        <p:txBody>
          <a:bodyPr/>
          <a:lstStyle>
            <a:lvl1pPr>
              <a:lnSpc>
                <a:spcPct val="120000"/>
              </a:lnSpc>
              <a:spcBef>
                <a:spcPts val="0"/>
              </a:spcBef>
              <a:buClr>
                <a:schemeClr val="accent1">
                  <a:lumMod val="50000"/>
                </a:schemeClr>
              </a:buClr>
              <a:defRPr sz="200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20000"/>
              </a:lnSpc>
              <a:spcBef>
                <a:spcPts val="0"/>
              </a:spcBef>
              <a:buClr>
                <a:schemeClr val="accent1">
                  <a:lumMod val="75000"/>
                </a:schemeClr>
              </a:buClr>
              <a:defRPr sz="180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20000"/>
              </a:lnSpc>
              <a:spcBef>
                <a:spcPts val="0"/>
              </a:spcBef>
              <a:buClr>
                <a:schemeClr val="accent5">
                  <a:lumMod val="60000"/>
                  <a:lumOff val="40000"/>
                </a:schemeClr>
              </a:buClr>
              <a:defRPr sz="160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20000"/>
              </a:lnSpc>
              <a:spcBef>
                <a:spcPts val="0"/>
              </a:spcBef>
              <a:buClr>
                <a:schemeClr val="accent5">
                  <a:lumMod val="60000"/>
                  <a:lumOff val="40000"/>
                </a:schemeClr>
              </a:buClr>
              <a:defRPr sz="1400">
                <a:solidFill>
                  <a:schemeClr val="tx1">
                    <a:lumMod val="75000"/>
                    <a:lumOff val="25000"/>
                  </a:schemeClr>
                </a:solidFill>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空白">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8977" y="3621337"/>
            <a:ext cx="907086" cy="845408"/>
          </a:xfrm>
          <a:prstGeom prst="rect">
            <a:avLst/>
          </a:prstGeom>
        </p:spPr>
      </p:pic>
      <p:sp>
        <p:nvSpPr>
          <p:cNvPr id="25" name="矩形 24"/>
          <p:cNvSpPr/>
          <p:nvPr userDrawn="1"/>
        </p:nvSpPr>
        <p:spPr>
          <a:xfrm>
            <a:off x="7710062" y="3590054"/>
            <a:ext cx="936000" cy="936000"/>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6233" y="1566110"/>
            <a:ext cx="936002" cy="997030"/>
          </a:xfrm>
          <a:prstGeom prst="rect">
            <a:avLst/>
          </a:prstGeom>
        </p:spPr>
      </p:pic>
      <p:sp>
        <p:nvSpPr>
          <p:cNvPr id="31" name="矩形 30"/>
          <p:cNvSpPr/>
          <p:nvPr userDrawn="1"/>
        </p:nvSpPr>
        <p:spPr>
          <a:xfrm>
            <a:off x="6716234" y="1559775"/>
            <a:ext cx="936002" cy="1030773"/>
          </a:xfrm>
          <a:prstGeom prst="rect">
            <a:avLst/>
          </a:prstGeom>
          <a:solidFill>
            <a:sysClr val="window" lastClr="FFFFFF">
              <a:lumMod val="85000"/>
              <a:alpha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21760" y="2850635"/>
            <a:ext cx="936002" cy="1284870"/>
          </a:xfrm>
          <a:prstGeom prst="rect">
            <a:avLst/>
          </a:prstGeom>
        </p:spPr>
      </p:pic>
      <p:sp>
        <p:nvSpPr>
          <p:cNvPr id="22" name="矩形 21"/>
          <p:cNvSpPr/>
          <p:nvPr userDrawn="1"/>
        </p:nvSpPr>
        <p:spPr>
          <a:xfrm>
            <a:off x="6716233" y="2590549"/>
            <a:ext cx="936001"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4" name="矩形 23"/>
          <p:cNvSpPr/>
          <p:nvPr userDrawn="1"/>
        </p:nvSpPr>
        <p:spPr>
          <a:xfrm>
            <a:off x="6716235" y="3520214"/>
            <a:ext cx="960207" cy="615291"/>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12" name="矩形 11"/>
          <p:cNvSpPr/>
          <p:nvPr userDrawn="1"/>
        </p:nvSpPr>
        <p:spPr>
          <a:xfrm>
            <a:off x="7711345" y="2590549"/>
            <a:ext cx="936000"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30" name="矩形 29"/>
          <p:cNvSpPr/>
          <p:nvPr userDrawn="1"/>
        </p:nvSpPr>
        <p:spPr>
          <a:xfrm>
            <a:off x="7652234" y="2861406"/>
            <a:ext cx="936000" cy="461665"/>
          </a:xfrm>
          <a:prstGeom prst="rect">
            <a:avLst/>
          </a:prstGeom>
        </p:spPr>
        <p:txBody>
          <a:bodyPr wrap="square">
            <a:spAutoFit/>
          </a:bodyPr>
          <a:lstStyle/>
          <a:p>
            <a:pPr algn="r"/>
            <a:r>
              <a:rPr lang="en-US" altLang="zh-CN" sz="1200" dirty="0">
                <a:solidFill>
                  <a:schemeClr val="bg2">
                    <a:lumMod val="75000"/>
                  </a:schemeClr>
                </a:solidFill>
              </a:rPr>
              <a:t>Yunnan University</a:t>
            </a:r>
          </a:p>
        </p:txBody>
      </p:sp>
      <p:sp>
        <p:nvSpPr>
          <p:cNvPr id="2" name="矩形 1"/>
          <p:cNvSpPr/>
          <p:nvPr userDrawn="1"/>
        </p:nvSpPr>
        <p:spPr>
          <a:xfrm>
            <a:off x="0" y="478214"/>
            <a:ext cx="1763486" cy="60089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latin typeface="微软雅黑" panose="020B0503020204020204" pitchFamily="34" charset="-122"/>
                <a:ea typeface="微软雅黑" panose="020B0503020204020204" pitchFamily="34" charset="-122"/>
              </a:rPr>
              <a:t>目录</a:t>
            </a:r>
          </a:p>
        </p:txBody>
      </p:sp>
      <p:sp>
        <p:nvSpPr>
          <p:cNvPr id="6" name="矩形 5"/>
          <p:cNvSpPr/>
          <p:nvPr userDrawn="1"/>
        </p:nvSpPr>
        <p:spPr>
          <a:xfrm>
            <a:off x="1763486" y="478213"/>
            <a:ext cx="1763486" cy="60089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Contents</a:t>
            </a:r>
            <a:endParaRPr lang="zh-CN" altLang="en-US" sz="2400" dirty="0">
              <a:latin typeface="微软雅黑" panose="020B0503020204020204" pitchFamily="34" charset="-122"/>
              <a:ea typeface="微软雅黑" panose="020B0503020204020204" pitchFamily="34" charset="-122"/>
            </a:endParaRPr>
          </a:p>
        </p:txBody>
      </p:sp>
      <p:sp>
        <p:nvSpPr>
          <p:cNvPr id="8" name="Content Placeholder 2"/>
          <p:cNvSpPr>
            <a:spLocks noGrp="1"/>
          </p:cNvSpPr>
          <p:nvPr>
            <p:ph idx="1"/>
          </p:nvPr>
        </p:nvSpPr>
        <p:spPr>
          <a:xfrm>
            <a:off x="302150" y="1214846"/>
            <a:ext cx="4831553" cy="3598870"/>
          </a:xfrm>
          <a:prstGeom prst="rect">
            <a:avLst/>
          </a:prstGeom>
        </p:spPr>
        <p:txBody>
          <a:bodyPr/>
          <a:lstStyle>
            <a:lvl1pPr>
              <a:lnSpc>
                <a:spcPct val="150000"/>
              </a:lnSpc>
              <a:buClr>
                <a:schemeClr val="accent1">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1pPr>
            <a:lvl2pPr>
              <a:buClr>
                <a:schemeClr val="accent4">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2pPr>
            <a:lvl3pPr>
              <a:buClr>
                <a:schemeClr val="accent6">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3pPr>
            <a:lvl4pPr>
              <a:buClr>
                <a:schemeClr val="accent5">
                  <a:lumMod val="60000"/>
                  <a:lumOff val="40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en-US" altLang="zh-CN" dirty="0"/>
          </a:p>
          <a:p>
            <a:pPr lvl="0" eaLnBrk="1" latinLnBrk="0" hangingPunct="1"/>
            <a:endParaRPr lang="zh-CN" altLang="en-US" dirty="0"/>
          </a:p>
        </p:txBody>
      </p:sp>
      <p:sp>
        <p:nvSpPr>
          <p:cNvPr id="14" name="矩形 13"/>
          <p:cNvSpPr/>
          <p:nvPr userDrawn="1"/>
        </p:nvSpPr>
        <p:spPr>
          <a:xfrm>
            <a:off x="8706271" y="1593520"/>
            <a:ext cx="440111" cy="936000"/>
          </a:xfrm>
          <a:prstGeom prst="rect">
            <a:avLst/>
          </a:prstGeom>
          <a:solidFill>
            <a:schemeClr val="bg1">
              <a:lumMod val="8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3" name="矩形 22"/>
          <p:cNvSpPr/>
          <p:nvPr userDrawn="1"/>
        </p:nvSpPr>
        <p:spPr>
          <a:xfrm>
            <a:off x="8706271" y="2590549"/>
            <a:ext cx="440111" cy="936000"/>
          </a:xfrm>
          <a:prstGeom prst="rect">
            <a:avLst/>
          </a:prstGeom>
          <a:solidFill>
            <a:sysClr val="window" lastClr="FFFFFF">
              <a:lumMod val="9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6" name="矩形 25"/>
          <p:cNvSpPr/>
          <p:nvPr userDrawn="1"/>
        </p:nvSpPr>
        <p:spPr>
          <a:xfrm>
            <a:off x="8703889" y="3590054"/>
            <a:ext cx="440111" cy="936000"/>
          </a:xfrm>
          <a:prstGeom prst="rect">
            <a:avLst/>
          </a:prstGeom>
          <a:solidFill>
            <a:schemeClr val="bg1">
              <a:lumMod val="8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8" name="矩形 27"/>
          <p:cNvSpPr/>
          <p:nvPr userDrawn="1"/>
        </p:nvSpPr>
        <p:spPr>
          <a:xfrm>
            <a:off x="8703889" y="4587083"/>
            <a:ext cx="440111" cy="432807"/>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6555" y="407774"/>
            <a:ext cx="1145743" cy="862181"/>
          </a:xfrm>
          <a:prstGeom prst="rect">
            <a:avLst/>
          </a:prstGeom>
        </p:spPr>
      </p:pic>
      <p:sp>
        <p:nvSpPr>
          <p:cNvPr id="43" name="矩形 42"/>
          <p:cNvSpPr/>
          <p:nvPr userDrawn="1"/>
        </p:nvSpPr>
        <p:spPr>
          <a:xfrm>
            <a:off x="492747" y="407773"/>
            <a:ext cx="1145743" cy="862623"/>
          </a:xfrm>
          <a:prstGeom prst="rect">
            <a:avLst/>
          </a:prstGeom>
          <a:solidFill>
            <a:sysClr val="window" lastClr="FFFFFF">
              <a:lumMod val="85000"/>
              <a:alpha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44" name="矩形 43"/>
          <p:cNvSpPr/>
          <p:nvPr userDrawn="1"/>
        </p:nvSpPr>
        <p:spPr>
          <a:xfrm>
            <a:off x="4709222" y="1167563"/>
            <a:ext cx="1433700" cy="102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6114122" y="1167563"/>
            <a:ext cx="1548000" cy="1023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userDrawn="1"/>
        </p:nvSpPr>
        <p:spPr>
          <a:xfrm>
            <a:off x="7633322" y="1167563"/>
            <a:ext cx="1510678" cy="1023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6591" y="334397"/>
            <a:ext cx="440111"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2575" y="370647"/>
            <a:ext cx="3291723" cy="688796"/>
          </a:xfrm>
          <a:prstGeom prst="rect">
            <a:avLst/>
          </a:prstGeom>
        </p:spPr>
      </p:pic>
      <p:sp>
        <p:nvSpPr>
          <p:cNvPr id="24" name="矩形 23"/>
          <p:cNvSpPr/>
          <p:nvPr userDrawn="1"/>
        </p:nvSpPr>
        <p:spPr>
          <a:xfrm>
            <a:off x="-336" y="1377875"/>
            <a:ext cx="9144000" cy="311099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直接连接符 28"/>
          <p:cNvCxnSpPr/>
          <p:nvPr userDrawn="1"/>
        </p:nvCxnSpPr>
        <p:spPr>
          <a:xfrm>
            <a:off x="0" y="501648"/>
            <a:ext cx="9144000" cy="0"/>
          </a:xfrm>
          <a:prstGeom prst="line">
            <a:avLst/>
          </a:prstGeom>
          <a:ln w="9525">
            <a:solidFill>
              <a:schemeClr val="accent5">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2" name="矩形 1"/>
          <p:cNvSpPr/>
          <p:nvPr userDrawn="1"/>
        </p:nvSpPr>
        <p:spPr>
          <a:xfrm>
            <a:off x="0" y="0"/>
            <a:ext cx="310100" cy="6281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Date Placeholder 3"/>
          <p:cNvSpPr txBox="1"/>
          <p:nvPr userDrawn="1"/>
        </p:nvSpPr>
        <p:spPr>
          <a:xfrm>
            <a:off x="8290683" y="4916051"/>
            <a:ext cx="853317" cy="227449"/>
          </a:xfrm>
          <a:prstGeom prst="rect">
            <a:avLst/>
          </a:prstGeom>
        </p:spPr>
        <p:txBody>
          <a:bodyPr/>
          <a:lstStyle>
            <a:defPPr>
              <a:defRPr lang="zh-CN"/>
            </a:defPPr>
            <a:lvl1pPr algn="l"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fld id="{C89FB959-9AA2-4214-ACBE-8CB9E5BC13E9}" type="datetime10">
              <a:rPr lang="zh-CN" altLang="en-US" smtClean="0">
                <a:solidFill>
                  <a:schemeClr val="tx2">
                    <a:lumMod val="75000"/>
                  </a:schemeClr>
                </a:solidFill>
              </a:rPr>
              <a:t>23:01</a:t>
            </a:fld>
            <a:r>
              <a:rPr lang="zh-CN" altLang="en-US" dirty="0">
                <a:solidFill>
                  <a:schemeClr val="tx2">
                    <a:lumMod val="75000"/>
                  </a:schemeClr>
                </a:solidFill>
              </a:rPr>
              <a:t> </a:t>
            </a:r>
            <a:r>
              <a:rPr lang="en-US" altLang="zh-CN" dirty="0">
                <a:solidFill>
                  <a:schemeClr val="tx2">
                    <a:lumMod val="75000"/>
                  </a:schemeClr>
                </a:solidFill>
              </a:rPr>
              <a:t>/ </a:t>
            </a:r>
            <a:fld id="{0C913308-F349-4B6D-A68A-DD1791B4A57B}" type="slidenum">
              <a:rPr lang="zh-CN" altLang="en-US" dirty="0" smtClean="0">
                <a:solidFill>
                  <a:schemeClr val="tx2">
                    <a:lumMod val="75000"/>
                  </a:schemeClr>
                </a:solidFill>
              </a:rPr>
              <a:t>‹#›</a:t>
            </a:fld>
            <a:endParaRPr lang="zh-CN" altLang="en-US" dirty="0">
              <a:solidFill>
                <a:schemeClr val="tx2">
                  <a:lumMod val="75000"/>
                </a:schemeClr>
              </a:solidFill>
            </a:endParaRPr>
          </a:p>
        </p:txBody>
      </p:sp>
      <p:pic>
        <p:nvPicPr>
          <p:cNvPr id="6" name="图片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26155" y="12223"/>
            <a:ext cx="2338938" cy="4894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pull/>
  </p:transition>
  <p:hf hdr="0" ftr="0"/>
  <p:txStyles>
    <p:titleStyle>
      <a:lvl1pPr algn="l" rtl="0" eaLnBrk="1" latinLnBrk="0" hangingPunct="1">
        <a:spcBef>
          <a:spcPct val="0"/>
        </a:spcBef>
        <a:buNone/>
        <a:defRPr kumimoji="0" sz="4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400" kern="1200">
          <a:solidFill>
            <a:schemeClr val="tx1"/>
          </a:solidFill>
          <a:latin typeface="微软雅黑" panose="020B0503020204020204" pitchFamily="34" charset="-122"/>
          <a:ea typeface="微软雅黑" panose="020B0503020204020204" pitchFamily="34" charset="-122"/>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000" kern="1200">
          <a:solidFill>
            <a:schemeClr val="tx1"/>
          </a:solidFill>
          <a:latin typeface="微软雅黑" panose="020B0503020204020204" pitchFamily="34" charset="-122"/>
          <a:ea typeface="微软雅黑" panose="020B0503020204020204" pitchFamily="34" charset="-122"/>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1800" kern="1200">
          <a:solidFill>
            <a:schemeClr val="tx1"/>
          </a:solidFill>
          <a:latin typeface="微软雅黑" panose="020B0503020204020204" pitchFamily="34" charset="-122"/>
          <a:ea typeface="微软雅黑" panose="020B0503020204020204" pitchFamily="34" charset="-122"/>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1600" kern="1200">
          <a:solidFill>
            <a:schemeClr val="tx1"/>
          </a:solidFill>
          <a:latin typeface="微软雅黑" panose="020B0503020204020204" pitchFamily="34" charset="-122"/>
          <a:ea typeface="微软雅黑" panose="020B0503020204020204" pitchFamily="34" charset="-122"/>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1400" kern="1200">
          <a:solidFill>
            <a:schemeClr val="tx1"/>
          </a:solidFill>
          <a:latin typeface="微软雅黑" panose="020B0503020204020204" pitchFamily="34" charset="-122"/>
          <a:ea typeface="微软雅黑" panose="020B0503020204020204" pitchFamily="34" charset="-122"/>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128" t="5924" r="7009" b="5975"/>
          <a:stretch>
            <a:fillRect/>
          </a:stretch>
        </p:blipFill>
        <p:spPr>
          <a:xfrm>
            <a:off x="1180034" y="1636030"/>
            <a:ext cx="2398908" cy="2433069"/>
          </a:xfrm>
          <a:prstGeom prst="rect">
            <a:avLst/>
          </a:prstGeom>
        </p:spPr>
      </p:pic>
      <p:sp>
        <p:nvSpPr>
          <p:cNvPr id="3" name="文本框 1"/>
          <p:cNvSpPr>
            <a:spLocks noChangeArrowheads="1"/>
          </p:cNvSpPr>
          <p:nvPr/>
        </p:nvSpPr>
        <p:spPr bwMode="auto">
          <a:xfrm>
            <a:off x="5752613" y="2720259"/>
            <a:ext cx="774572" cy="400110"/>
          </a:xfrm>
          <a:prstGeom prst="rect">
            <a:avLst/>
          </a:prstGeom>
          <a:noFill/>
          <a:ln>
            <a:noFill/>
          </a:ln>
        </p:spPr>
        <p:txBody>
          <a:bodyPr wrap="none">
            <a:spAutoFit/>
          </a:bodyPr>
          <a:lstStyle/>
          <a:p>
            <a:pPr algn="ctr">
              <a:defRPr/>
            </a:pPr>
            <a:r>
              <a:rPr lang="zh-CN" altLang="en-US" sz="2000" b="1" spc="3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王津</a:t>
            </a:r>
          </a:p>
        </p:txBody>
      </p:sp>
      <p:sp>
        <p:nvSpPr>
          <p:cNvPr id="4" name="文本框 1">
            <a:extLst>
              <a:ext uri="{FF2B5EF4-FFF2-40B4-BE49-F238E27FC236}">
                <a16:creationId xmlns:a16="http://schemas.microsoft.com/office/drawing/2014/main" id="{AD3A5AEB-8EDD-4A8B-95AA-334BB22C69F3}"/>
              </a:ext>
            </a:extLst>
          </p:cNvPr>
          <p:cNvSpPr>
            <a:spLocks noChangeArrowheads="1"/>
          </p:cNvSpPr>
          <p:nvPr/>
        </p:nvSpPr>
        <p:spPr bwMode="auto">
          <a:xfrm>
            <a:off x="4252201" y="1986975"/>
            <a:ext cx="3775393" cy="584775"/>
          </a:xfrm>
          <a:prstGeom prst="rect">
            <a:avLst/>
          </a:prstGeom>
          <a:noFill/>
          <a:ln>
            <a:noFill/>
          </a:ln>
        </p:spPr>
        <p:txBody>
          <a:bodyPr wrap="none">
            <a:spAutoFit/>
          </a:bodyPr>
          <a:lstStyle/>
          <a:p>
            <a:pPr algn="ctr">
              <a:defRPr/>
            </a:pPr>
            <a:r>
              <a:rPr lang="zh-CN" altLang="en-US" sz="3200" b="1" spc="300" dirty="0">
                <a:latin typeface="华文彩云" panose="02010800040101010101" pitchFamily="2" charset="-122"/>
                <a:ea typeface="华文彩云" panose="02010800040101010101" pitchFamily="2" charset="-122"/>
                <a:sym typeface="微软雅黑" panose="020B0503020204020204" pitchFamily="34" charset="-122"/>
              </a:rPr>
              <a:t>多模态预训练模型</a:t>
            </a:r>
          </a:p>
        </p:txBody>
      </p:sp>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6791594" cy="453221"/>
          </a:xfrm>
        </p:spPr>
        <p:txBody>
          <a:bodyPr/>
          <a:lstStyle/>
          <a:p>
            <a:r>
              <a:rPr lang="zh-CN" altLang="en-US" sz="2000" dirty="0"/>
              <a:t>无监督的预训练方法</a:t>
            </a:r>
          </a:p>
        </p:txBody>
      </p:sp>
      <p:pic>
        <p:nvPicPr>
          <p:cNvPr id="3" name="图片 2">
            <a:extLst>
              <a:ext uri="{FF2B5EF4-FFF2-40B4-BE49-F238E27FC236}">
                <a16:creationId xmlns:a16="http://schemas.microsoft.com/office/drawing/2014/main" id="{F45AB6A9-838E-937B-0565-893D4AC8A28D}"/>
              </a:ext>
            </a:extLst>
          </p:cNvPr>
          <p:cNvPicPr>
            <a:picLocks noChangeAspect="1"/>
          </p:cNvPicPr>
          <p:nvPr/>
        </p:nvPicPr>
        <p:blipFill>
          <a:blip r:embed="rId3"/>
          <a:stretch>
            <a:fillRect/>
          </a:stretch>
        </p:blipFill>
        <p:spPr>
          <a:xfrm>
            <a:off x="66675" y="1712115"/>
            <a:ext cx="8896350" cy="2247900"/>
          </a:xfrm>
          <a:prstGeom prst="rect">
            <a:avLst/>
          </a:prstGeom>
        </p:spPr>
      </p:pic>
      <p:sp>
        <p:nvSpPr>
          <p:cNvPr id="6" name="文本框 5">
            <a:extLst>
              <a:ext uri="{FF2B5EF4-FFF2-40B4-BE49-F238E27FC236}">
                <a16:creationId xmlns:a16="http://schemas.microsoft.com/office/drawing/2014/main" id="{03FD3688-BFC1-641F-C0AB-CEF28D5D87DC}"/>
              </a:ext>
            </a:extLst>
          </p:cNvPr>
          <p:cNvSpPr txBox="1"/>
          <p:nvPr/>
        </p:nvSpPr>
        <p:spPr>
          <a:xfrm>
            <a:off x="550961" y="670958"/>
            <a:ext cx="8042078" cy="458908"/>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对比学习式、非对比学习式、自监督编码式、生成式</a:t>
            </a:r>
          </a:p>
        </p:txBody>
      </p:sp>
    </p:spTree>
    <p:extLst>
      <p:ext uri="{BB962C8B-B14F-4D97-AF65-F5344CB8AC3E}">
        <p14:creationId xmlns:p14="http://schemas.microsoft.com/office/powerpoint/2010/main" val="537466046"/>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6791594" cy="453221"/>
          </a:xfrm>
        </p:spPr>
        <p:txBody>
          <a:bodyPr/>
          <a:lstStyle/>
          <a:p>
            <a:r>
              <a:rPr lang="zh-CN" altLang="en-US" sz="2000" dirty="0"/>
              <a:t>无监督的预训练方法</a:t>
            </a:r>
          </a:p>
        </p:txBody>
      </p:sp>
      <p:sp>
        <p:nvSpPr>
          <p:cNvPr id="6" name="文本框 5">
            <a:extLst>
              <a:ext uri="{FF2B5EF4-FFF2-40B4-BE49-F238E27FC236}">
                <a16:creationId xmlns:a16="http://schemas.microsoft.com/office/drawing/2014/main" id="{5134E754-0B99-CB0F-BEEF-BBE73F270340}"/>
              </a:ext>
            </a:extLst>
          </p:cNvPr>
          <p:cNvSpPr txBox="1"/>
          <p:nvPr/>
        </p:nvSpPr>
        <p:spPr>
          <a:xfrm>
            <a:off x="357188" y="758308"/>
            <a:ext cx="3964782" cy="369332"/>
          </a:xfrm>
          <a:prstGeom prst="rect">
            <a:avLst/>
          </a:prstGeom>
          <a:noFill/>
        </p:spPr>
        <p:txBody>
          <a:bodyPr wrap="square">
            <a:spAutoFit/>
          </a:bodyPr>
          <a:lstStyle/>
          <a:p>
            <a:r>
              <a:rPr lang="zh-CN" altLang="en-US" sz="1800" b="0" i="0" u="none" strike="noStrike" baseline="0" dirty="0">
                <a:latin typeface="微软雅黑" panose="020B0503020204020204" pitchFamily="34" charset="-122"/>
                <a:ea typeface="微软雅黑" panose="020B0503020204020204" pitchFamily="34" charset="-122"/>
              </a:rPr>
              <a:t>基于对比学习的图像表示学习</a:t>
            </a: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B2DD290-028A-0FAC-951E-BCB39C062BF4}"/>
              </a:ext>
            </a:extLst>
          </p:cNvPr>
          <p:cNvSpPr txBox="1"/>
          <p:nvPr/>
        </p:nvSpPr>
        <p:spPr>
          <a:xfrm>
            <a:off x="271462" y="1525906"/>
            <a:ext cx="4050508" cy="152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给定一张图像，分别应用两种数据增强</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编码器后添加投射头，使用对比学习损失函数训练，以最大化一致性</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进行下游任务时扔掉投射头</a:t>
            </a:r>
          </a:p>
        </p:txBody>
      </p:sp>
      <p:pic>
        <p:nvPicPr>
          <p:cNvPr id="5" name="图片 4">
            <a:extLst>
              <a:ext uri="{FF2B5EF4-FFF2-40B4-BE49-F238E27FC236}">
                <a16:creationId xmlns:a16="http://schemas.microsoft.com/office/drawing/2014/main" id="{CC51A898-36C1-ABCC-2772-B63A657C7533}"/>
              </a:ext>
            </a:extLst>
          </p:cNvPr>
          <p:cNvPicPr>
            <a:picLocks noChangeAspect="1"/>
          </p:cNvPicPr>
          <p:nvPr/>
        </p:nvPicPr>
        <p:blipFill>
          <a:blip r:embed="rId3"/>
          <a:stretch>
            <a:fillRect/>
          </a:stretch>
        </p:blipFill>
        <p:spPr>
          <a:xfrm>
            <a:off x="4630728" y="1031942"/>
            <a:ext cx="3964782" cy="3235741"/>
          </a:xfrm>
          <a:prstGeom prst="rect">
            <a:avLst/>
          </a:prstGeom>
        </p:spPr>
      </p:pic>
      <p:sp>
        <p:nvSpPr>
          <p:cNvPr id="7" name="文本框 6">
            <a:extLst>
              <a:ext uri="{FF2B5EF4-FFF2-40B4-BE49-F238E27FC236}">
                <a16:creationId xmlns:a16="http://schemas.microsoft.com/office/drawing/2014/main" id="{BD3DEFEF-9BAD-6378-40CC-8250C5A16BCA}"/>
              </a:ext>
            </a:extLst>
          </p:cNvPr>
          <p:cNvSpPr txBox="1"/>
          <p:nvPr/>
        </p:nvSpPr>
        <p:spPr>
          <a:xfrm>
            <a:off x="6153925" y="4296257"/>
            <a:ext cx="1414463" cy="338554"/>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SimCLR</a:t>
            </a:r>
            <a:endParaRPr lang="zh-CN" altLang="en-US"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E6181BC-9084-7DEF-A623-209CB33D9D4A}"/>
              </a:ext>
            </a:extLst>
          </p:cNvPr>
          <p:cNvPicPr>
            <a:picLocks noChangeAspect="1"/>
          </p:cNvPicPr>
          <p:nvPr/>
        </p:nvPicPr>
        <p:blipFill>
          <a:blip r:embed="rId4"/>
          <a:stretch>
            <a:fillRect/>
          </a:stretch>
        </p:blipFill>
        <p:spPr>
          <a:xfrm>
            <a:off x="271462" y="3660747"/>
            <a:ext cx="4711625" cy="800790"/>
          </a:xfrm>
          <a:prstGeom prst="rect">
            <a:avLst/>
          </a:prstGeom>
        </p:spPr>
      </p:pic>
      <p:sp>
        <p:nvSpPr>
          <p:cNvPr id="9" name="文本框 8">
            <a:extLst>
              <a:ext uri="{FF2B5EF4-FFF2-40B4-BE49-F238E27FC236}">
                <a16:creationId xmlns:a16="http://schemas.microsoft.com/office/drawing/2014/main" id="{73F3A537-EAC1-62CF-F696-989A5E012E0D}"/>
              </a:ext>
            </a:extLst>
          </p:cNvPr>
          <p:cNvSpPr txBox="1"/>
          <p:nvPr/>
        </p:nvSpPr>
        <p:spPr>
          <a:xfrm>
            <a:off x="407515" y="3197846"/>
            <a:ext cx="4575572" cy="369332"/>
          </a:xfrm>
          <a:prstGeom prst="rect">
            <a:avLst/>
          </a:prstGeom>
          <a:noFill/>
        </p:spPr>
        <p:txBody>
          <a:bodyPr wrap="square">
            <a:spAutoFit/>
          </a:bodyPr>
          <a:lstStyle/>
          <a:p>
            <a:r>
              <a:rPr lang="en-US" altLang="zh-CN" b="0" i="0" dirty="0" err="1">
                <a:solidFill>
                  <a:srgbClr val="121212"/>
                </a:solidFill>
                <a:effectLst/>
                <a:latin typeface="-apple-system"/>
              </a:rPr>
              <a:t>InfoNCE</a:t>
            </a:r>
            <a:r>
              <a:rPr lang="en-US" altLang="zh-CN" b="0" i="0" dirty="0">
                <a:solidFill>
                  <a:srgbClr val="121212"/>
                </a:solidFill>
                <a:effectLst/>
                <a:latin typeface="-apple-system"/>
              </a:rPr>
              <a:t> loss:</a:t>
            </a:r>
            <a:endParaRPr lang="zh-CN" altLang="en-US" dirty="0"/>
          </a:p>
        </p:txBody>
      </p:sp>
    </p:spTree>
    <p:extLst>
      <p:ext uri="{BB962C8B-B14F-4D97-AF65-F5344CB8AC3E}">
        <p14:creationId xmlns:p14="http://schemas.microsoft.com/office/powerpoint/2010/main" val="1566139127"/>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6791594" cy="453221"/>
          </a:xfrm>
        </p:spPr>
        <p:txBody>
          <a:bodyPr/>
          <a:lstStyle/>
          <a:p>
            <a:r>
              <a:rPr lang="zh-CN" altLang="en-US" sz="2000" dirty="0"/>
              <a:t>无监督的预训练方法</a:t>
            </a:r>
          </a:p>
        </p:txBody>
      </p:sp>
      <p:sp>
        <p:nvSpPr>
          <p:cNvPr id="7" name="文本框 6">
            <a:extLst>
              <a:ext uri="{FF2B5EF4-FFF2-40B4-BE49-F238E27FC236}">
                <a16:creationId xmlns:a16="http://schemas.microsoft.com/office/drawing/2014/main" id="{0DD099F9-C6E5-E39B-CED4-782F146EAF67}"/>
              </a:ext>
            </a:extLst>
          </p:cNvPr>
          <p:cNvSpPr txBox="1"/>
          <p:nvPr/>
        </p:nvSpPr>
        <p:spPr>
          <a:xfrm>
            <a:off x="357188" y="758308"/>
            <a:ext cx="3964782" cy="369332"/>
          </a:xfrm>
          <a:prstGeom prst="rect">
            <a:avLst/>
          </a:prstGeom>
          <a:noFill/>
        </p:spPr>
        <p:txBody>
          <a:bodyPr wrap="square">
            <a:spAutoFit/>
          </a:bodyPr>
          <a:lstStyle/>
          <a:p>
            <a:r>
              <a:rPr lang="en-US" altLang="zh-CN" b="0" i="0" dirty="0" err="1">
                <a:solidFill>
                  <a:srgbClr val="121212"/>
                </a:solidFill>
                <a:effectLst/>
                <a:latin typeface="-apple-system"/>
              </a:rPr>
              <a:t>InfoNCE</a:t>
            </a:r>
            <a:r>
              <a:rPr lang="en-US" altLang="zh-CN" b="0" i="0" dirty="0">
                <a:solidFill>
                  <a:srgbClr val="121212"/>
                </a:solidFill>
                <a:effectLst/>
                <a:latin typeface="-apple-system"/>
              </a:rPr>
              <a:t> loss</a:t>
            </a:r>
            <a:endParaRPr lang="zh-CN" altLang="en-US" dirty="0"/>
          </a:p>
        </p:txBody>
      </p:sp>
      <p:pic>
        <p:nvPicPr>
          <p:cNvPr id="5" name="图片 4">
            <a:extLst>
              <a:ext uri="{FF2B5EF4-FFF2-40B4-BE49-F238E27FC236}">
                <a16:creationId xmlns:a16="http://schemas.microsoft.com/office/drawing/2014/main" id="{35FD7723-E562-7B94-B24D-8B1ECB2F48FA}"/>
              </a:ext>
            </a:extLst>
          </p:cNvPr>
          <p:cNvPicPr>
            <a:picLocks noChangeAspect="1"/>
          </p:cNvPicPr>
          <p:nvPr/>
        </p:nvPicPr>
        <p:blipFill>
          <a:blip r:embed="rId3"/>
          <a:stretch>
            <a:fillRect/>
          </a:stretch>
        </p:blipFill>
        <p:spPr>
          <a:xfrm>
            <a:off x="83343" y="1178719"/>
            <a:ext cx="4548360" cy="3756540"/>
          </a:xfrm>
          <a:prstGeom prst="rect">
            <a:avLst/>
          </a:prstGeom>
        </p:spPr>
      </p:pic>
      <p:pic>
        <p:nvPicPr>
          <p:cNvPr id="6" name="图片 5">
            <a:extLst>
              <a:ext uri="{FF2B5EF4-FFF2-40B4-BE49-F238E27FC236}">
                <a16:creationId xmlns:a16="http://schemas.microsoft.com/office/drawing/2014/main" id="{BCD96FF3-781F-690C-412F-CB2089CC9562}"/>
              </a:ext>
            </a:extLst>
          </p:cNvPr>
          <p:cNvPicPr>
            <a:picLocks noChangeAspect="1"/>
          </p:cNvPicPr>
          <p:nvPr/>
        </p:nvPicPr>
        <p:blipFill>
          <a:blip r:embed="rId4"/>
          <a:stretch>
            <a:fillRect/>
          </a:stretch>
        </p:blipFill>
        <p:spPr>
          <a:xfrm>
            <a:off x="4724400" y="1561564"/>
            <a:ext cx="3867150" cy="2990850"/>
          </a:xfrm>
          <a:prstGeom prst="rect">
            <a:avLst/>
          </a:prstGeom>
        </p:spPr>
      </p:pic>
      <p:pic>
        <p:nvPicPr>
          <p:cNvPr id="8" name="图片 7">
            <a:extLst>
              <a:ext uri="{FF2B5EF4-FFF2-40B4-BE49-F238E27FC236}">
                <a16:creationId xmlns:a16="http://schemas.microsoft.com/office/drawing/2014/main" id="{AFAFB150-A72B-46AA-5477-6A68E2512B86}"/>
              </a:ext>
            </a:extLst>
          </p:cNvPr>
          <p:cNvPicPr>
            <a:picLocks noChangeAspect="1"/>
          </p:cNvPicPr>
          <p:nvPr/>
        </p:nvPicPr>
        <p:blipFill>
          <a:blip r:embed="rId5"/>
          <a:stretch>
            <a:fillRect/>
          </a:stretch>
        </p:blipFill>
        <p:spPr>
          <a:xfrm>
            <a:off x="1693072" y="618794"/>
            <a:ext cx="3814763" cy="648359"/>
          </a:xfrm>
          <a:prstGeom prst="rect">
            <a:avLst/>
          </a:prstGeom>
        </p:spPr>
      </p:pic>
    </p:spTree>
    <p:extLst>
      <p:ext uri="{BB962C8B-B14F-4D97-AF65-F5344CB8AC3E}">
        <p14:creationId xmlns:p14="http://schemas.microsoft.com/office/powerpoint/2010/main" val="39543968"/>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D8F80A9-FE1B-5663-C174-C475E270FB17}"/>
              </a:ext>
            </a:extLst>
          </p:cNvPr>
          <p:cNvSpPr>
            <a:spLocks noGrp="1"/>
          </p:cNvSpPr>
          <p:nvPr>
            <p:ph type="title"/>
          </p:nvPr>
        </p:nvSpPr>
        <p:spPr>
          <a:xfrm>
            <a:off x="301625" y="63500"/>
            <a:ext cx="5097463"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7" name="文本框 6">
            <a:extLst>
              <a:ext uri="{FF2B5EF4-FFF2-40B4-BE49-F238E27FC236}">
                <a16:creationId xmlns:a16="http://schemas.microsoft.com/office/drawing/2014/main" id="{EBD097A0-17E3-C887-D4F0-63C22AF6C978}"/>
              </a:ext>
            </a:extLst>
          </p:cNvPr>
          <p:cNvSpPr txBox="1"/>
          <p:nvPr/>
        </p:nvSpPr>
        <p:spPr>
          <a:xfrm>
            <a:off x="385763" y="583344"/>
            <a:ext cx="3964782"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ALIGN</a:t>
            </a:r>
            <a:r>
              <a:rPr lang="zh-CN" altLang="en-US" dirty="0">
                <a:latin typeface="微软雅黑" panose="020B0503020204020204" pitchFamily="34" charset="-122"/>
                <a:ea typeface="微软雅黑" panose="020B0503020204020204" pitchFamily="34" charset="-122"/>
              </a:rPr>
              <a:t>模型</a:t>
            </a:r>
          </a:p>
        </p:txBody>
      </p:sp>
      <p:pic>
        <p:nvPicPr>
          <p:cNvPr id="2" name="图片 1">
            <a:extLst>
              <a:ext uri="{FF2B5EF4-FFF2-40B4-BE49-F238E27FC236}">
                <a16:creationId xmlns:a16="http://schemas.microsoft.com/office/drawing/2014/main" id="{1C651229-1D84-87F7-1B69-FF62F360E32F}"/>
              </a:ext>
            </a:extLst>
          </p:cNvPr>
          <p:cNvPicPr>
            <a:picLocks noChangeAspect="1"/>
          </p:cNvPicPr>
          <p:nvPr/>
        </p:nvPicPr>
        <p:blipFill>
          <a:blip r:embed="rId3"/>
          <a:stretch>
            <a:fillRect/>
          </a:stretch>
        </p:blipFill>
        <p:spPr>
          <a:xfrm>
            <a:off x="385763" y="1018495"/>
            <a:ext cx="8699652" cy="4105952"/>
          </a:xfrm>
          <a:prstGeom prst="rect">
            <a:avLst/>
          </a:prstGeom>
        </p:spPr>
      </p:pic>
    </p:spTree>
    <p:extLst>
      <p:ext uri="{BB962C8B-B14F-4D97-AF65-F5344CB8AC3E}">
        <p14:creationId xmlns:p14="http://schemas.microsoft.com/office/powerpoint/2010/main" val="1361956326"/>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D8F80A9-FE1B-5663-C174-C475E270FB17}"/>
              </a:ext>
            </a:extLst>
          </p:cNvPr>
          <p:cNvSpPr>
            <a:spLocks noGrp="1"/>
          </p:cNvSpPr>
          <p:nvPr>
            <p:ph type="title"/>
          </p:nvPr>
        </p:nvSpPr>
        <p:spPr>
          <a:xfrm>
            <a:off x="301625" y="63500"/>
            <a:ext cx="5097463"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7" name="文本框 6">
            <a:extLst>
              <a:ext uri="{FF2B5EF4-FFF2-40B4-BE49-F238E27FC236}">
                <a16:creationId xmlns:a16="http://schemas.microsoft.com/office/drawing/2014/main" id="{EBD097A0-17E3-C887-D4F0-63C22AF6C978}"/>
              </a:ext>
            </a:extLst>
          </p:cNvPr>
          <p:cNvSpPr txBox="1"/>
          <p:nvPr/>
        </p:nvSpPr>
        <p:spPr>
          <a:xfrm>
            <a:off x="385763" y="583344"/>
            <a:ext cx="7136606" cy="1289905"/>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ALIGN</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预训练方法：在大规模带有噪声的图文对上进行对比学习</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编码器：</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EfficientNet</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1C0318E-FDA5-8BB9-11E5-403F9B6DF688}"/>
              </a:ext>
            </a:extLst>
          </p:cNvPr>
          <p:cNvPicPr>
            <a:picLocks noChangeAspect="1"/>
          </p:cNvPicPr>
          <p:nvPr/>
        </p:nvPicPr>
        <p:blipFill>
          <a:blip r:embed="rId3"/>
          <a:stretch>
            <a:fillRect/>
          </a:stretch>
        </p:blipFill>
        <p:spPr>
          <a:xfrm>
            <a:off x="2288381" y="2517777"/>
            <a:ext cx="4238625" cy="752475"/>
          </a:xfrm>
          <a:prstGeom prst="rect">
            <a:avLst/>
          </a:prstGeom>
        </p:spPr>
      </p:pic>
      <p:sp>
        <p:nvSpPr>
          <p:cNvPr id="4" name="文本框 3">
            <a:extLst>
              <a:ext uri="{FF2B5EF4-FFF2-40B4-BE49-F238E27FC236}">
                <a16:creationId xmlns:a16="http://schemas.microsoft.com/office/drawing/2014/main" id="{BCFE965B-B534-6074-9B5D-9F9B91C22305}"/>
              </a:ext>
            </a:extLst>
          </p:cNvPr>
          <p:cNvSpPr txBox="1"/>
          <p:nvPr/>
        </p:nvSpPr>
        <p:spPr>
          <a:xfrm>
            <a:off x="385763" y="1964531"/>
            <a:ext cx="3557587"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image-to-text </a:t>
            </a:r>
            <a:r>
              <a:rPr lang="zh-CN" altLang="en-US" dirty="0">
                <a:latin typeface="微软雅黑" panose="020B0503020204020204" pitchFamily="34" charset="-122"/>
                <a:ea typeface="微软雅黑" panose="020B0503020204020204" pitchFamily="34" charset="-122"/>
              </a:rPr>
              <a:t>对比损失：</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5" name="文本框 4">
            <a:extLst>
              <a:ext uri="{FF2B5EF4-FFF2-40B4-BE49-F238E27FC236}">
                <a16:creationId xmlns:a16="http://schemas.microsoft.com/office/drawing/2014/main" id="{8A07C169-9D00-16BB-8DF2-7B79F6625F15}"/>
              </a:ext>
            </a:extLst>
          </p:cNvPr>
          <p:cNvSpPr txBox="1"/>
          <p:nvPr/>
        </p:nvSpPr>
        <p:spPr>
          <a:xfrm>
            <a:off x="385762" y="3500332"/>
            <a:ext cx="3557587"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text-to-image </a:t>
            </a:r>
            <a:r>
              <a:rPr lang="zh-CN" altLang="en-US" dirty="0">
                <a:latin typeface="微软雅黑" panose="020B0503020204020204" pitchFamily="34" charset="-122"/>
                <a:ea typeface="微软雅黑" panose="020B0503020204020204" pitchFamily="34" charset="-122"/>
              </a:rPr>
              <a:t>对比损失：</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8" name="图片 7">
            <a:extLst>
              <a:ext uri="{FF2B5EF4-FFF2-40B4-BE49-F238E27FC236}">
                <a16:creationId xmlns:a16="http://schemas.microsoft.com/office/drawing/2014/main" id="{9C934257-1A19-2B64-85A9-A45F8EC95678}"/>
              </a:ext>
            </a:extLst>
          </p:cNvPr>
          <p:cNvPicPr>
            <a:picLocks noChangeAspect="1"/>
          </p:cNvPicPr>
          <p:nvPr/>
        </p:nvPicPr>
        <p:blipFill>
          <a:blip r:embed="rId4"/>
          <a:stretch>
            <a:fillRect/>
          </a:stretch>
        </p:blipFill>
        <p:spPr>
          <a:xfrm>
            <a:off x="2686046" y="4010030"/>
            <a:ext cx="3571875" cy="733425"/>
          </a:xfrm>
          <a:prstGeom prst="rect">
            <a:avLst/>
          </a:prstGeom>
        </p:spPr>
      </p:pic>
    </p:spTree>
    <p:extLst>
      <p:ext uri="{BB962C8B-B14F-4D97-AF65-F5344CB8AC3E}">
        <p14:creationId xmlns:p14="http://schemas.microsoft.com/office/powerpoint/2010/main" val="2900457388"/>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798613" cy="453221"/>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5" name="文本框 4">
            <a:extLst>
              <a:ext uri="{FF2B5EF4-FFF2-40B4-BE49-F238E27FC236}">
                <a16:creationId xmlns:a16="http://schemas.microsoft.com/office/drawing/2014/main" id="{54FF7620-6A0C-F1A0-B6E9-1D7EDAD38644}"/>
              </a:ext>
            </a:extLst>
          </p:cNvPr>
          <p:cNvSpPr txBox="1"/>
          <p:nvPr/>
        </p:nvSpPr>
        <p:spPr>
          <a:xfrm>
            <a:off x="371474" y="519048"/>
            <a:ext cx="5493543" cy="874407"/>
          </a:xfrm>
          <a:prstGeom prst="rect">
            <a:avLst/>
          </a:prstGeom>
          <a:noFill/>
        </p:spPr>
        <p:txBody>
          <a:bodyPr wrap="square">
            <a:spAutoFit/>
          </a:bodyPr>
          <a:lstStyle/>
          <a:p>
            <a:pPr>
              <a:lnSpc>
                <a:spcPct val="150000"/>
              </a:lnSpc>
            </a:pPr>
            <a:r>
              <a:rPr lang="en-US" altLang="zh-CN" sz="1800" b="0" i="0" u="none" strike="noStrike" baseline="0" dirty="0">
                <a:latin typeface="微软雅黑" panose="020B0503020204020204" pitchFamily="34" charset="-122"/>
                <a:ea typeface="微软雅黑" panose="020B0503020204020204" pitchFamily="34" charset="-122"/>
              </a:rPr>
              <a:t>CLIP</a:t>
            </a:r>
            <a:r>
              <a:rPr lang="zh-CN" altLang="en-US" sz="1800" b="0" i="0" u="none" strike="noStrike" baseline="0" dirty="0">
                <a:latin typeface="微软雅黑" panose="020B0503020204020204" pitchFamily="34" charset="-122"/>
                <a:ea typeface="微软雅黑" panose="020B0503020204020204" pitchFamily="34" charset="-122"/>
              </a:rPr>
              <a:t>模型</a:t>
            </a:r>
            <a:r>
              <a:rPr lang="en-US" altLang="zh-CN" sz="1800" b="0" i="0" u="none" strike="noStrike" baseline="0" dirty="0">
                <a:latin typeface="微软雅黑" panose="020B0503020204020204" pitchFamily="34" charset="-122"/>
                <a:ea typeface="微软雅黑" panose="020B0503020204020204" pitchFamily="34" charset="-122"/>
              </a:rPr>
              <a:t>——</a:t>
            </a:r>
            <a:r>
              <a:rPr lang="zh-CN" altLang="en-US" sz="1800" b="0" i="0" u="none" strike="noStrike" baseline="0" dirty="0">
                <a:latin typeface="微软雅黑" panose="020B0503020204020204" pitchFamily="34" charset="-122"/>
                <a:ea typeface="微软雅黑" panose="020B0503020204020204" pitchFamily="34" charset="-122"/>
              </a:rPr>
              <a:t>预训练阶段：跨模态对比学习</a:t>
            </a:r>
            <a:endParaRPr lang="en-US" altLang="zh-CN" sz="1800" b="0" i="0" u="none" strike="noStrike" baseline="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编码器：</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ViT</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C2AB7EC-44A3-02C9-A34C-32144057DFAF}"/>
              </a:ext>
            </a:extLst>
          </p:cNvPr>
          <p:cNvPicPr>
            <a:picLocks noChangeAspect="1"/>
          </p:cNvPicPr>
          <p:nvPr/>
        </p:nvPicPr>
        <p:blipFill>
          <a:blip r:embed="rId3"/>
          <a:stretch>
            <a:fillRect/>
          </a:stretch>
        </p:blipFill>
        <p:spPr>
          <a:xfrm>
            <a:off x="3979072" y="1328750"/>
            <a:ext cx="5140446" cy="3820366"/>
          </a:xfrm>
          <a:prstGeom prst="rect">
            <a:avLst/>
          </a:prstGeom>
        </p:spPr>
      </p:pic>
      <p:pic>
        <p:nvPicPr>
          <p:cNvPr id="8" name="图片 7">
            <a:extLst>
              <a:ext uri="{FF2B5EF4-FFF2-40B4-BE49-F238E27FC236}">
                <a16:creationId xmlns:a16="http://schemas.microsoft.com/office/drawing/2014/main" id="{65F683E4-B82A-6918-554D-6086E98060C5}"/>
              </a:ext>
            </a:extLst>
          </p:cNvPr>
          <p:cNvPicPr>
            <a:picLocks noChangeAspect="1"/>
          </p:cNvPicPr>
          <p:nvPr/>
        </p:nvPicPr>
        <p:blipFill>
          <a:blip r:embed="rId4"/>
          <a:stretch>
            <a:fillRect/>
          </a:stretch>
        </p:blipFill>
        <p:spPr>
          <a:xfrm>
            <a:off x="0" y="1495510"/>
            <a:ext cx="3912394" cy="3575119"/>
          </a:xfrm>
          <a:prstGeom prst="rect">
            <a:avLst/>
          </a:prstGeom>
        </p:spPr>
      </p:pic>
    </p:spTree>
    <p:extLst>
      <p:ext uri="{BB962C8B-B14F-4D97-AF65-F5344CB8AC3E}">
        <p14:creationId xmlns:p14="http://schemas.microsoft.com/office/powerpoint/2010/main" val="3035395837"/>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798613" cy="453221"/>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5" name="文本框 4">
            <a:extLst>
              <a:ext uri="{FF2B5EF4-FFF2-40B4-BE49-F238E27FC236}">
                <a16:creationId xmlns:a16="http://schemas.microsoft.com/office/drawing/2014/main" id="{54FF7620-6A0C-F1A0-B6E9-1D7EDAD38644}"/>
              </a:ext>
            </a:extLst>
          </p:cNvPr>
          <p:cNvSpPr txBox="1"/>
          <p:nvPr/>
        </p:nvSpPr>
        <p:spPr>
          <a:xfrm>
            <a:off x="385763" y="669072"/>
            <a:ext cx="3964782" cy="369332"/>
          </a:xfrm>
          <a:prstGeom prst="rect">
            <a:avLst/>
          </a:prstGeom>
          <a:noFill/>
        </p:spPr>
        <p:txBody>
          <a:bodyPr wrap="square">
            <a:spAutoFit/>
          </a:bodyPr>
          <a:lstStyle/>
          <a:p>
            <a:r>
              <a:rPr lang="en-US" altLang="zh-CN" sz="1800" b="0" i="0" u="none" strike="noStrike" baseline="0" dirty="0">
                <a:latin typeface="微软雅黑" panose="020B0503020204020204" pitchFamily="34" charset="-122"/>
                <a:ea typeface="微软雅黑" panose="020B0503020204020204" pitchFamily="34" charset="-122"/>
              </a:rPr>
              <a:t>CLIP</a:t>
            </a:r>
            <a:r>
              <a:rPr lang="zh-CN" altLang="en-US" sz="1800" b="0" i="0" u="none" strike="noStrike" baseline="0" dirty="0">
                <a:latin typeface="微软雅黑" panose="020B0503020204020204" pitchFamily="34" charset="-122"/>
                <a:ea typeface="微软雅黑" panose="020B0503020204020204" pitchFamily="34" charset="-122"/>
              </a:rPr>
              <a:t>模型</a:t>
            </a:r>
            <a:r>
              <a:rPr lang="en-US" altLang="zh-CN" sz="1800" b="0" i="0" u="none" strike="noStrike" baseline="0" dirty="0">
                <a:latin typeface="微软雅黑" panose="020B0503020204020204" pitchFamily="34" charset="-122"/>
                <a:ea typeface="微软雅黑" panose="020B0503020204020204" pitchFamily="34" charset="-122"/>
              </a:rPr>
              <a:t>——</a:t>
            </a:r>
            <a:r>
              <a:rPr lang="zh-CN" altLang="en-US" sz="1800" b="0" i="0" u="none" strike="noStrike" baseline="0" dirty="0">
                <a:latin typeface="微软雅黑" panose="020B0503020204020204" pitchFamily="34" charset="-122"/>
                <a:ea typeface="微软雅黑" panose="020B0503020204020204" pitchFamily="34" charset="-122"/>
              </a:rPr>
              <a:t>推理阶段</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2BF877E-B161-B131-C6D9-2F631AD8ED22}"/>
              </a:ext>
            </a:extLst>
          </p:cNvPr>
          <p:cNvPicPr>
            <a:picLocks noChangeAspect="1"/>
          </p:cNvPicPr>
          <p:nvPr/>
        </p:nvPicPr>
        <p:blipFill rotWithShape="1">
          <a:blip r:embed="rId3"/>
          <a:srcRect b="4462"/>
          <a:stretch/>
        </p:blipFill>
        <p:spPr>
          <a:xfrm>
            <a:off x="1755357" y="1095557"/>
            <a:ext cx="5495549" cy="3926500"/>
          </a:xfrm>
          <a:prstGeom prst="rect">
            <a:avLst/>
          </a:prstGeom>
        </p:spPr>
      </p:pic>
    </p:spTree>
    <p:extLst>
      <p:ext uri="{BB962C8B-B14F-4D97-AF65-F5344CB8AC3E}">
        <p14:creationId xmlns:p14="http://schemas.microsoft.com/office/powerpoint/2010/main" val="790306300"/>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D8F80A9-FE1B-5663-C174-C475E270FB17}"/>
              </a:ext>
            </a:extLst>
          </p:cNvPr>
          <p:cNvSpPr>
            <a:spLocks noGrp="1"/>
          </p:cNvSpPr>
          <p:nvPr>
            <p:ph type="title"/>
          </p:nvPr>
        </p:nvSpPr>
        <p:spPr>
          <a:xfrm>
            <a:off x="301625" y="63500"/>
            <a:ext cx="5097463"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7" name="文本框 6">
            <a:extLst>
              <a:ext uri="{FF2B5EF4-FFF2-40B4-BE49-F238E27FC236}">
                <a16:creationId xmlns:a16="http://schemas.microsoft.com/office/drawing/2014/main" id="{EBD097A0-17E3-C887-D4F0-63C22AF6C978}"/>
              </a:ext>
            </a:extLst>
          </p:cNvPr>
          <p:cNvSpPr txBox="1"/>
          <p:nvPr/>
        </p:nvSpPr>
        <p:spPr>
          <a:xfrm>
            <a:off x="385763" y="726224"/>
            <a:ext cx="4907756"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对比学习发展：扩充负样本数量</a:t>
            </a:r>
          </a:p>
        </p:txBody>
      </p:sp>
      <p:pic>
        <p:nvPicPr>
          <p:cNvPr id="2" name="图片 1">
            <a:extLst>
              <a:ext uri="{FF2B5EF4-FFF2-40B4-BE49-F238E27FC236}">
                <a16:creationId xmlns:a16="http://schemas.microsoft.com/office/drawing/2014/main" id="{1E3BBA22-055F-FD94-FDA2-B266E5D7F280}"/>
              </a:ext>
            </a:extLst>
          </p:cNvPr>
          <p:cNvPicPr>
            <a:picLocks noChangeAspect="1"/>
          </p:cNvPicPr>
          <p:nvPr/>
        </p:nvPicPr>
        <p:blipFill>
          <a:blip r:embed="rId3"/>
          <a:stretch>
            <a:fillRect/>
          </a:stretch>
        </p:blipFill>
        <p:spPr>
          <a:xfrm>
            <a:off x="0" y="1223716"/>
            <a:ext cx="9086848" cy="3273870"/>
          </a:xfrm>
          <a:prstGeom prst="rect">
            <a:avLst/>
          </a:prstGeom>
        </p:spPr>
      </p:pic>
      <p:sp>
        <p:nvSpPr>
          <p:cNvPr id="4" name="文本框 3">
            <a:extLst>
              <a:ext uri="{FF2B5EF4-FFF2-40B4-BE49-F238E27FC236}">
                <a16:creationId xmlns:a16="http://schemas.microsoft.com/office/drawing/2014/main" id="{33689214-C777-AEA6-2B7B-AF35F921D325}"/>
              </a:ext>
            </a:extLst>
          </p:cNvPr>
          <p:cNvSpPr txBox="1"/>
          <p:nvPr/>
        </p:nvSpPr>
        <p:spPr>
          <a:xfrm>
            <a:off x="6159701" y="4625746"/>
            <a:ext cx="3120032" cy="307777"/>
          </a:xfrm>
          <a:prstGeom prst="rect">
            <a:avLst/>
          </a:prstGeom>
          <a:noFill/>
        </p:spPr>
        <p:txBody>
          <a:bodyPr wrap="square">
            <a:spAutoFit/>
          </a:bodyPr>
          <a:lstStyle/>
          <a:p>
            <a:r>
              <a:rPr lang="zh-CN" altLang="en-US" sz="1400" dirty="0"/>
              <a:t>https://arxiv.org/pdf/1911.05722.pdf</a:t>
            </a:r>
          </a:p>
        </p:txBody>
      </p:sp>
    </p:spTree>
    <p:extLst>
      <p:ext uri="{BB962C8B-B14F-4D97-AF65-F5344CB8AC3E}">
        <p14:creationId xmlns:p14="http://schemas.microsoft.com/office/powerpoint/2010/main" val="818987407"/>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D8F80A9-FE1B-5663-C174-C475E270FB17}"/>
              </a:ext>
            </a:extLst>
          </p:cNvPr>
          <p:cNvSpPr>
            <a:spLocks noGrp="1"/>
          </p:cNvSpPr>
          <p:nvPr>
            <p:ph type="title"/>
          </p:nvPr>
        </p:nvSpPr>
        <p:spPr>
          <a:xfrm>
            <a:off x="301625" y="63500"/>
            <a:ext cx="5097463"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7" name="文本框 6">
            <a:extLst>
              <a:ext uri="{FF2B5EF4-FFF2-40B4-BE49-F238E27FC236}">
                <a16:creationId xmlns:a16="http://schemas.microsoft.com/office/drawing/2014/main" id="{EBD097A0-17E3-C887-D4F0-63C22AF6C978}"/>
              </a:ext>
            </a:extLst>
          </p:cNvPr>
          <p:cNvSpPr txBox="1"/>
          <p:nvPr/>
        </p:nvSpPr>
        <p:spPr>
          <a:xfrm>
            <a:off x="385763" y="726224"/>
            <a:ext cx="548640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对比学习发展：无需负样本的对比学习</a:t>
            </a:r>
          </a:p>
        </p:txBody>
      </p:sp>
      <p:pic>
        <p:nvPicPr>
          <p:cNvPr id="3" name="图片 2">
            <a:extLst>
              <a:ext uri="{FF2B5EF4-FFF2-40B4-BE49-F238E27FC236}">
                <a16:creationId xmlns:a16="http://schemas.microsoft.com/office/drawing/2014/main" id="{105E2BC3-CF97-719E-0DD4-12E2F0789D1F}"/>
              </a:ext>
            </a:extLst>
          </p:cNvPr>
          <p:cNvPicPr>
            <a:picLocks noChangeAspect="1"/>
          </p:cNvPicPr>
          <p:nvPr/>
        </p:nvPicPr>
        <p:blipFill>
          <a:blip r:embed="rId3"/>
          <a:stretch>
            <a:fillRect/>
          </a:stretch>
        </p:blipFill>
        <p:spPr>
          <a:xfrm>
            <a:off x="733425" y="1304255"/>
            <a:ext cx="7305675" cy="3295650"/>
          </a:xfrm>
          <a:prstGeom prst="rect">
            <a:avLst/>
          </a:prstGeom>
        </p:spPr>
      </p:pic>
    </p:spTree>
    <p:extLst>
      <p:ext uri="{BB962C8B-B14F-4D97-AF65-F5344CB8AC3E}">
        <p14:creationId xmlns:p14="http://schemas.microsoft.com/office/powerpoint/2010/main" val="3354483912"/>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掩码语言建模</a:t>
            </a:r>
          </a:p>
        </p:txBody>
      </p:sp>
      <p:sp>
        <p:nvSpPr>
          <p:cNvPr id="7" name="文本框 6">
            <a:extLst>
              <a:ext uri="{FF2B5EF4-FFF2-40B4-BE49-F238E27FC236}">
                <a16:creationId xmlns:a16="http://schemas.microsoft.com/office/drawing/2014/main" id="{DC2A73E9-97CF-1619-43B3-3BC50036AF3C}"/>
              </a:ext>
            </a:extLst>
          </p:cNvPr>
          <p:cNvSpPr txBox="1"/>
          <p:nvPr/>
        </p:nvSpPr>
        <p:spPr>
          <a:xfrm>
            <a:off x="3864768" y="4565230"/>
            <a:ext cx="141446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BERT</a:t>
            </a:r>
            <a:endParaRPr lang="zh-CN" altLang="en-US"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B12915E-2EB4-3817-FBDE-785AC7605D87}"/>
              </a:ext>
            </a:extLst>
          </p:cNvPr>
          <p:cNvPicPr>
            <a:picLocks noChangeAspect="1"/>
          </p:cNvPicPr>
          <p:nvPr/>
        </p:nvPicPr>
        <p:blipFill>
          <a:blip r:embed="rId3"/>
          <a:stretch>
            <a:fillRect/>
          </a:stretch>
        </p:blipFill>
        <p:spPr>
          <a:xfrm>
            <a:off x="392911" y="1130604"/>
            <a:ext cx="7979569" cy="3374758"/>
          </a:xfrm>
          <a:prstGeom prst="rect">
            <a:avLst/>
          </a:prstGeom>
        </p:spPr>
      </p:pic>
    </p:spTree>
    <p:extLst>
      <p:ext uri="{BB962C8B-B14F-4D97-AF65-F5344CB8AC3E}">
        <p14:creationId xmlns:p14="http://schemas.microsoft.com/office/powerpoint/2010/main" val="278991947"/>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extLst>
              <a:ext uri="{28A0092B-C50C-407E-A947-70E740481C1C}">
                <a14:useLocalDpi xmlns:a14="http://schemas.microsoft.com/office/drawing/2010/main" val="0"/>
              </a:ext>
            </a:extLst>
          </a:blip>
          <a:srcRect l="27931" b="681"/>
          <a:stretch>
            <a:fillRect/>
          </a:stretch>
        </p:blipFill>
        <p:spPr>
          <a:xfrm>
            <a:off x="3605982" y="7379"/>
            <a:ext cx="5538018" cy="1600464"/>
          </a:xfrm>
          <a:prstGeom prst="rect">
            <a:avLst/>
          </a:prstGeom>
          <a:ln>
            <a:noFill/>
          </a:ln>
          <a:effectLst>
            <a:softEdge rad="112500"/>
          </a:effectLst>
        </p:spPr>
      </p:pic>
      <p:sp>
        <p:nvSpPr>
          <p:cNvPr id="13" name="圆角矩形 24"/>
          <p:cNvSpPr/>
          <p:nvPr/>
        </p:nvSpPr>
        <p:spPr>
          <a:xfrm>
            <a:off x="353484" y="2029089"/>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1</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14" name="组合 13"/>
          <p:cNvGrpSpPr/>
          <p:nvPr/>
        </p:nvGrpSpPr>
        <p:grpSpPr bwMode="auto">
          <a:xfrm>
            <a:off x="1216831" y="2035454"/>
            <a:ext cx="3866132" cy="400150"/>
            <a:chOff x="6274658" y="1378056"/>
            <a:chExt cx="3419123" cy="598634"/>
          </a:xfrm>
          <a:solidFill>
            <a:srgbClr val="8FAADC"/>
          </a:solidFill>
        </p:grpSpPr>
        <p:sp>
          <p:nvSpPr>
            <p:cNvPr id="15" name="圆角矩形 26"/>
            <p:cNvSpPr/>
            <p:nvPr/>
          </p:nvSpPr>
          <p:spPr>
            <a:xfrm>
              <a:off x="6274658" y="1421414"/>
              <a:ext cx="3419123"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多模态模型介绍</a:t>
              </a:r>
            </a:p>
          </p:txBody>
        </p:sp>
        <p:sp>
          <p:nvSpPr>
            <p:cNvPr id="16" name="矩形 15"/>
            <p:cNvSpPr/>
            <p:nvPr/>
          </p:nvSpPr>
          <p:spPr>
            <a:xfrm>
              <a:off x="6489421" y="1378056"/>
              <a:ext cx="3070913" cy="598634"/>
            </a:xfrm>
            <a:prstGeom prst="rect">
              <a:avLst/>
            </a:prstGeom>
            <a:noFill/>
          </p:spPr>
          <p:txBody>
            <a:bodyPr wrap="square" lIns="121960" tIns="60980" rIns="121960" bIns="60980">
              <a:spAutoFit/>
            </a:bodyPr>
            <a:lstStyle/>
            <a:p>
              <a:pPr algn="ctr" eaLnBrk="1" fontAlgn="auto" hangingPunct="1">
                <a:spcBef>
                  <a:spcPts val="0"/>
                </a:spcBef>
                <a:spcAft>
                  <a:spcPts val="0"/>
                </a:spcAft>
                <a:defRPr/>
              </a:pPr>
              <a:r>
                <a:rPr lang="zh-CN" altLang="en-US"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p>
          </p:txBody>
        </p:sp>
      </p:grpSp>
      <p:sp>
        <p:nvSpPr>
          <p:cNvPr id="32" name="圆角矩形 24"/>
          <p:cNvSpPr/>
          <p:nvPr/>
        </p:nvSpPr>
        <p:spPr>
          <a:xfrm>
            <a:off x="353484" y="2640272"/>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2</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37" name="组合 36"/>
          <p:cNvGrpSpPr/>
          <p:nvPr/>
        </p:nvGrpSpPr>
        <p:grpSpPr bwMode="auto">
          <a:xfrm>
            <a:off x="1087755" y="2660752"/>
            <a:ext cx="3989818" cy="971838"/>
            <a:chOff x="6122090" y="797225"/>
            <a:chExt cx="3531897" cy="1407031"/>
          </a:xfrm>
          <a:solidFill>
            <a:srgbClr val="8FAADC"/>
          </a:solidFill>
        </p:grpSpPr>
        <p:sp>
          <p:nvSpPr>
            <p:cNvPr id="38" name="圆角矩形 26"/>
            <p:cNvSpPr/>
            <p:nvPr/>
          </p:nvSpPr>
          <p:spPr>
            <a:xfrm>
              <a:off x="6234864" y="797225"/>
              <a:ext cx="3419123" cy="58379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多模态预训练任务</a:t>
              </a:r>
            </a:p>
          </p:txBody>
        </p:sp>
        <p:sp>
          <p:nvSpPr>
            <p:cNvPr id="39" name="矩形 38"/>
            <p:cNvSpPr/>
            <p:nvPr/>
          </p:nvSpPr>
          <p:spPr>
            <a:xfrm>
              <a:off x="6122090" y="1669858"/>
              <a:ext cx="3419123" cy="534398"/>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24"/>
          <p:cNvSpPr/>
          <p:nvPr/>
        </p:nvSpPr>
        <p:spPr>
          <a:xfrm>
            <a:off x="353484" y="3323056"/>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3</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41" name="组合 40"/>
          <p:cNvGrpSpPr/>
          <p:nvPr/>
        </p:nvGrpSpPr>
        <p:grpSpPr bwMode="auto">
          <a:xfrm>
            <a:off x="1205865" y="3308349"/>
            <a:ext cx="3877310" cy="384810"/>
            <a:chOff x="6267875" y="1500827"/>
            <a:chExt cx="3437901" cy="756874"/>
          </a:xfrm>
          <a:solidFill>
            <a:srgbClr val="8FAADC"/>
          </a:solidFill>
        </p:grpSpPr>
        <p:sp>
          <p:nvSpPr>
            <p:cNvPr id="42" name="圆角矩形 26"/>
            <p:cNvSpPr/>
            <p:nvPr/>
          </p:nvSpPr>
          <p:spPr>
            <a:xfrm>
              <a:off x="6286653" y="1529365"/>
              <a:ext cx="3419123" cy="72833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多模态模型的分类</a:t>
              </a:r>
            </a:p>
          </p:txBody>
        </p:sp>
        <p:sp>
          <p:nvSpPr>
            <p:cNvPr id="43" name="矩形 42"/>
            <p:cNvSpPr/>
            <p:nvPr/>
          </p:nvSpPr>
          <p:spPr>
            <a:xfrm>
              <a:off x="6267875" y="1500827"/>
              <a:ext cx="3419122" cy="726127"/>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24">
            <a:extLst>
              <a:ext uri="{FF2B5EF4-FFF2-40B4-BE49-F238E27FC236}">
                <a16:creationId xmlns:a16="http://schemas.microsoft.com/office/drawing/2014/main" id="{628BF7C2-DC4E-17CF-D529-41DB4AEEB3BB}"/>
              </a:ext>
            </a:extLst>
          </p:cNvPr>
          <p:cNvSpPr/>
          <p:nvPr/>
        </p:nvSpPr>
        <p:spPr>
          <a:xfrm>
            <a:off x="347883" y="3950238"/>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4</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3" name="组合 2">
            <a:extLst>
              <a:ext uri="{FF2B5EF4-FFF2-40B4-BE49-F238E27FC236}">
                <a16:creationId xmlns:a16="http://schemas.microsoft.com/office/drawing/2014/main" id="{B0E0B5A4-5490-7AAD-CC31-017D3C03FC18}"/>
              </a:ext>
            </a:extLst>
          </p:cNvPr>
          <p:cNvGrpSpPr/>
          <p:nvPr/>
        </p:nvGrpSpPr>
        <p:grpSpPr bwMode="auto">
          <a:xfrm>
            <a:off x="1200264" y="3935531"/>
            <a:ext cx="3877310" cy="384810"/>
            <a:chOff x="6267875" y="1500827"/>
            <a:chExt cx="3437901" cy="756874"/>
          </a:xfrm>
          <a:solidFill>
            <a:srgbClr val="8FAADC"/>
          </a:solidFill>
        </p:grpSpPr>
        <p:sp>
          <p:nvSpPr>
            <p:cNvPr id="4" name="圆角矩形 26">
              <a:extLst>
                <a:ext uri="{FF2B5EF4-FFF2-40B4-BE49-F238E27FC236}">
                  <a16:creationId xmlns:a16="http://schemas.microsoft.com/office/drawing/2014/main" id="{A15287F8-7A1A-029A-6502-784BFE7DE5DA}"/>
                </a:ext>
              </a:extLst>
            </p:cNvPr>
            <p:cNvSpPr/>
            <p:nvPr/>
          </p:nvSpPr>
          <p:spPr>
            <a:xfrm>
              <a:off x="6286653" y="1529365"/>
              <a:ext cx="3419123" cy="72833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多模态大模型</a:t>
              </a:r>
            </a:p>
          </p:txBody>
        </p:sp>
        <p:sp>
          <p:nvSpPr>
            <p:cNvPr id="5" name="矩形 4">
              <a:extLst>
                <a:ext uri="{FF2B5EF4-FFF2-40B4-BE49-F238E27FC236}">
                  <a16:creationId xmlns:a16="http://schemas.microsoft.com/office/drawing/2014/main" id="{C00F10C2-650B-D6EF-7E33-2C268EFCEE8D}"/>
                </a:ext>
              </a:extLst>
            </p:cNvPr>
            <p:cNvSpPr/>
            <p:nvPr/>
          </p:nvSpPr>
          <p:spPr>
            <a:xfrm>
              <a:off x="6267875" y="1500827"/>
              <a:ext cx="3419122" cy="726127"/>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掩码图像建模</a:t>
            </a:r>
          </a:p>
        </p:txBody>
      </p:sp>
      <p:pic>
        <p:nvPicPr>
          <p:cNvPr id="6" name="图片 5">
            <a:extLst>
              <a:ext uri="{FF2B5EF4-FFF2-40B4-BE49-F238E27FC236}">
                <a16:creationId xmlns:a16="http://schemas.microsoft.com/office/drawing/2014/main" id="{96D27B3B-C0CE-D215-6318-61E857E7710B}"/>
              </a:ext>
            </a:extLst>
          </p:cNvPr>
          <p:cNvPicPr>
            <a:picLocks noChangeAspect="1"/>
          </p:cNvPicPr>
          <p:nvPr/>
        </p:nvPicPr>
        <p:blipFill>
          <a:blip r:embed="rId3"/>
          <a:stretch>
            <a:fillRect/>
          </a:stretch>
        </p:blipFill>
        <p:spPr>
          <a:xfrm>
            <a:off x="757241" y="1241942"/>
            <a:ext cx="6772275" cy="3446739"/>
          </a:xfrm>
          <a:prstGeom prst="rect">
            <a:avLst/>
          </a:prstGeom>
        </p:spPr>
      </p:pic>
      <p:sp>
        <p:nvSpPr>
          <p:cNvPr id="7" name="文本框 6">
            <a:extLst>
              <a:ext uri="{FF2B5EF4-FFF2-40B4-BE49-F238E27FC236}">
                <a16:creationId xmlns:a16="http://schemas.microsoft.com/office/drawing/2014/main" id="{DC2A73E9-97CF-1619-43B3-3BC50036AF3C}"/>
              </a:ext>
            </a:extLst>
          </p:cNvPr>
          <p:cNvSpPr txBox="1"/>
          <p:nvPr/>
        </p:nvSpPr>
        <p:spPr>
          <a:xfrm>
            <a:off x="4286253" y="4722396"/>
            <a:ext cx="1414463" cy="338554"/>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BEiT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428"/>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跨模态掩码语言建模</a:t>
            </a:r>
          </a:p>
        </p:txBody>
      </p:sp>
      <p:sp>
        <p:nvSpPr>
          <p:cNvPr id="6" name="文本框 5">
            <a:extLst>
              <a:ext uri="{FF2B5EF4-FFF2-40B4-BE49-F238E27FC236}">
                <a16:creationId xmlns:a16="http://schemas.microsoft.com/office/drawing/2014/main" id="{184027F1-37EE-A8C4-0AB2-FE178FDB268A}"/>
              </a:ext>
            </a:extLst>
          </p:cNvPr>
          <p:cNvSpPr txBox="1"/>
          <p:nvPr/>
        </p:nvSpPr>
        <p:spPr>
          <a:xfrm>
            <a:off x="4114803" y="4591422"/>
            <a:ext cx="141446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OSCAR</a:t>
            </a:r>
            <a:endParaRPr lang="zh-CN" altLang="en-US"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56938FD-61E4-BF0E-DA65-2568D088C253}"/>
              </a:ext>
            </a:extLst>
          </p:cNvPr>
          <p:cNvPicPr>
            <a:picLocks noChangeAspect="1"/>
          </p:cNvPicPr>
          <p:nvPr/>
        </p:nvPicPr>
        <p:blipFill>
          <a:blip r:embed="rId3"/>
          <a:stretch>
            <a:fillRect/>
          </a:stretch>
        </p:blipFill>
        <p:spPr>
          <a:xfrm>
            <a:off x="434351" y="1276350"/>
            <a:ext cx="8263358" cy="3295650"/>
          </a:xfrm>
          <a:prstGeom prst="rect">
            <a:avLst/>
          </a:prstGeom>
        </p:spPr>
      </p:pic>
      <p:sp>
        <p:nvSpPr>
          <p:cNvPr id="10" name="矩形 9">
            <a:extLst>
              <a:ext uri="{FF2B5EF4-FFF2-40B4-BE49-F238E27FC236}">
                <a16:creationId xmlns:a16="http://schemas.microsoft.com/office/drawing/2014/main" id="{34F89DEA-AD47-B988-87FD-77FABCD28A79}"/>
              </a:ext>
            </a:extLst>
          </p:cNvPr>
          <p:cNvSpPr/>
          <p:nvPr/>
        </p:nvSpPr>
        <p:spPr>
          <a:xfrm>
            <a:off x="3263502" y="1362040"/>
            <a:ext cx="1837136" cy="3048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7441695"/>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跨模态掩码语言建模</a:t>
            </a:r>
          </a:p>
        </p:txBody>
      </p:sp>
      <p:sp>
        <p:nvSpPr>
          <p:cNvPr id="6" name="文本框 5">
            <a:extLst>
              <a:ext uri="{FF2B5EF4-FFF2-40B4-BE49-F238E27FC236}">
                <a16:creationId xmlns:a16="http://schemas.microsoft.com/office/drawing/2014/main" id="{184027F1-37EE-A8C4-0AB2-FE178FDB268A}"/>
              </a:ext>
            </a:extLst>
          </p:cNvPr>
          <p:cNvSpPr txBox="1"/>
          <p:nvPr/>
        </p:nvSpPr>
        <p:spPr>
          <a:xfrm>
            <a:off x="4114803" y="4591422"/>
            <a:ext cx="1414463" cy="338554"/>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ViLT</a:t>
            </a:r>
            <a:endParaRPr lang="zh-CN" altLang="en-US"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7BB8EBA-E3E3-08C9-58BD-DC2FDF659F18}"/>
              </a:ext>
            </a:extLst>
          </p:cNvPr>
          <p:cNvPicPr>
            <a:picLocks noChangeAspect="1"/>
          </p:cNvPicPr>
          <p:nvPr/>
        </p:nvPicPr>
        <p:blipFill>
          <a:blip r:embed="rId3"/>
          <a:stretch>
            <a:fillRect/>
          </a:stretch>
        </p:blipFill>
        <p:spPr>
          <a:xfrm>
            <a:off x="850106" y="1462300"/>
            <a:ext cx="7543800" cy="2790825"/>
          </a:xfrm>
          <a:prstGeom prst="rect">
            <a:avLst/>
          </a:prstGeom>
        </p:spPr>
      </p:pic>
      <p:sp>
        <p:nvSpPr>
          <p:cNvPr id="10" name="矩形 9">
            <a:extLst>
              <a:ext uri="{FF2B5EF4-FFF2-40B4-BE49-F238E27FC236}">
                <a16:creationId xmlns:a16="http://schemas.microsoft.com/office/drawing/2014/main" id="{34F89DEA-AD47-B988-87FD-77FABCD28A79}"/>
              </a:ext>
            </a:extLst>
          </p:cNvPr>
          <p:cNvSpPr/>
          <p:nvPr/>
        </p:nvSpPr>
        <p:spPr>
          <a:xfrm>
            <a:off x="3377802" y="1433853"/>
            <a:ext cx="1837136" cy="1752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5001236"/>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跨模态掩码语言建模</a:t>
            </a:r>
          </a:p>
        </p:txBody>
      </p:sp>
      <p:pic>
        <p:nvPicPr>
          <p:cNvPr id="2" name="图片 1">
            <a:extLst>
              <a:ext uri="{FF2B5EF4-FFF2-40B4-BE49-F238E27FC236}">
                <a16:creationId xmlns:a16="http://schemas.microsoft.com/office/drawing/2014/main" id="{42A4BE88-7ACC-C8E9-5B66-1FAE446FD1F1}"/>
              </a:ext>
            </a:extLst>
          </p:cNvPr>
          <p:cNvPicPr>
            <a:picLocks noChangeAspect="1"/>
          </p:cNvPicPr>
          <p:nvPr/>
        </p:nvPicPr>
        <p:blipFill>
          <a:blip r:embed="rId3"/>
          <a:stretch>
            <a:fillRect/>
          </a:stretch>
        </p:blipFill>
        <p:spPr>
          <a:xfrm>
            <a:off x="538162" y="1300165"/>
            <a:ext cx="8067675" cy="3257550"/>
          </a:xfrm>
          <a:prstGeom prst="rect">
            <a:avLst/>
          </a:prstGeom>
        </p:spPr>
      </p:pic>
      <p:sp>
        <p:nvSpPr>
          <p:cNvPr id="6" name="文本框 5">
            <a:extLst>
              <a:ext uri="{FF2B5EF4-FFF2-40B4-BE49-F238E27FC236}">
                <a16:creationId xmlns:a16="http://schemas.microsoft.com/office/drawing/2014/main" id="{184027F1-37EE-A8C4-0AB2-FE178FDB268A}"/>
              </a:ext>
            </a:extLst>
          </p:cNvPr>
          <p:cNvSpPr txBox="1"/>
          <p:nvPr/>
        </p:nvSpPr>
        <p:spPr>
          <a:xfrm>
            <a:off x="4107659" y="4557715"/>
            <a:ext cx="141446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UNITER</a:t>
            </a:r>
            <a:endParaRPr lang="zh-CN" altLang="en-US" sz="16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4372C39-C8DE-296E-10C7-10A7A04F292E}"/>
              </a:ext>
            </a:extLst>
          </p:cNvPr>
          <p:cNvSpPr/>
          <p:nvPr/>
        </p:nvSpPr>
        <p:spPr>
          <a:xfrm>
            <a:off x="714375" y="3107531"/>
            <a:ext cx="2564606" cy="1262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1E4C925-0D5E-D4B1-2CB4-216083362569}"/>
              </a:ext>
            </a:extLst>
          </p:cNvPr>
          <p:cNvPicPr>
            <a:picLocks noChangeAspect="1"/>
          </p:cNvPicPr>
          <p:nvPr/>
        </p:nvPicPr>
        <p:blipFill>
          <a:blip r:embed="rId4"/>
          <a:stretch>
            <a:fillRect/>
          </a:stretch>
        </p:blipFill>
        <p:spPr>
          <a:xfrm>
            <a:off x="4267200" y="595493"/>
            <a:ext cx="4752975" cy="514350"/>
          </a:xfrm>
          <a:prstGeom prst="rect">
            <a:avLst/>
          </a:prstGeom>
        </p:spPr>
      </p:pic>
    </p:spTree>
    <p:extLst>
      <p:ext uri="{BB962C8B-B14F-4D97-AF65-F5344CB8AC3E}">
        <p14:creationId xmlns:p14="http://schemas.microsoft.com/office/powerpoint/2010/main" val="2013262570"/>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跨模态掩码区域建模</a:t>
            </a:r>
          </a:p>
        </p:txBody>
      </p:sp>
      <p:pic>
        <p:nvPicPr>
          <p:cNvPr id="2" name="图片 1">
            <a:extLst>
              <a:ext uri="{FF2B5EF4-FFF2-40B4-BE49-F238E27FC236}">
                <a16:creationId xmlns:a16="http://schemas.microsoft.com/office/drawing/2014/main" id="{42A4BE88-7ACC-C8E9-5B66-1FAE446FD1F1}"/>
              </a:ext>
            </a:extLst>
          </p:cNvPr>
          <p:cNvPicPr>
            <a:picLocks noChangeAspect="1"/>
          </p:cNvPicPr>
          <p:nvPr/>
        </p:nvPicPr>
        <p:blipFill>
          <a:blip r:embed="rId3"/>
          <a:stretch>
            <a:fillRect/>
          </a:stretch>
        </p:blipFill>
        <p:spPr>
          <a:xfrm>
            <a:off x="538162" y="1300165"/>
            <a:ext cx="8067675" cy="3257550"/>
          </a:xfrm>
          <a:prstGeom prst="rect">
            <a:avLst/>
          </a:prstGeom>
        </p:spPr>
      </p:pic>
      <p:sp>
        <p:nvSpPr>
          <p:cNvPr id="6" name="文本框 5">
            <a:extLst>
              <a:ext uri="{FF2B5EF4-FFF2-40B4-BE49-F238E27FC236}">
                <a16:creationId xmlns:a16="http://schemas.microsoft.com/office/drawing/2014/main" id="{184027F1-37EE-A8C4-0AB2-FE178FDB268A}"/>
              </a:ext>
            </a:extLst>
          </p:cNvPr>
          <p:cNvSpPr txBox="1"/>
          <p:nvPr/>
        </p:nvSpPr>
        <p:spPr>
          <a:xfrm>
            <a:off x="4114803" y="4662862"/>
            <a:ext cx="141446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UNITER</a:t>
            </a:r>
            <a:endParaRPr lang="zh-CN" altLang="en-US"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21CC879-6C1E-A18D-9D73-A6CCE4C74841}"/>
              </a:ext>
            </a:extLst>
          </p:cNvPr>
          <p:cNvSpPr/>
          <p:nvPr/>
        </p:nvSpPr>
        <p:spPr>
          <a:xfrm>
            <a:off x="3363515" y="3086100"/>
            <a:ext cx="2437210" cy="12811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EFDF95D-A96D-B3ED-4381-0F8F43A3684C}"/>
              </a:ext>
            </a:extLst>
          </p:cNvPr>
          <p:cNvPicPr>
            <a:picLocks noChangeAspect="1"/>
          </p:cNvPicPr>
          <p:nvPr/>
        </p:nvPicPr>
        <p:blipFill>
          <a:blip r:embed="rId4"/>
          <a:stretch>
            <a:fillRect/>
          </a:stretch>
        </p:blipFill>
        <p:spPr>
          <a:xfrm>
            <a:off x="4793457" y="656432"/>
            <a:ext cx="3790950" cy="504825"/>
          </a:xfrm>
          <a:prstGeom prst="rect">
            <a:avLst/>
          </a:prstGeom>
        </p:spPr>
      </p:pic>
    </p:spTree>
    <p:extLst>
      <p:ext uri="{BB962C8B-B14F-4D97-AF65-F5344CB8AC3E}">
        <p14:creationId xmlns:p14="http://schemas.microsoft.com/office/powerpoint/2010/main" val="1698697006"/>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2" y="726224"/>
            <a:ext cx="459343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跨模态掩码区域建模（</a:t>
            </a:r>
            <a:r>
              <a:rPr lang="en-US" altLang="zh-CN" sz="1800" dirty="0">
                <a:latin typeface="微软雅黑" panose="020B0503020204020204" pitchFamily="34" charset="-122"/>
                <a:ea typeface="微软雅黑" panose="020B0503020204020204" pitchFamily="34" charset="-122"/>
              </a:rPr>
              <a:t>UNITER</a:t>
            </a:r>
            <a:r>
              <a:rPr lang="zh-CN" altLang="en-US"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C5C0A674-C301-D1FE-8F90-2EECAE7D0349}"/>
              </a:ext>
            </a:extLst>
          </p:cNvPr>
          <p:cNvSpPr txBox="1"/>
          <p:nvPr/>
        </p:nvSpPr>
        <p:spPr>
          <a:xfrm>
            <a:off x="521493" y="1321594"/>
            <a:ext cx="8036719" cy="295337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提出三种方法重构</a:t>
            </a:r>
            <a:r>
              <a:rPr lang="en-US" altLang="zh-CN" dirty="0">
                <a:latin typeface="微软雅黑" panose="020B0503020204020204" pitchFamily="34" charset="-122"/>
                <a:ea typeface="微软雅黑" panose="020B0503020204020204" pitchFamily="34" charset="-122"/>
              </a:rPr>
              <a:t>Masked Region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掩码区域特征回归</a:t>
            </a:r>
            <a:r>
              <a:rPr lang="en-US" altLang="zh-CN" dirty="0">
                <a:latin typeface="微软雅黑" panose="020B0503020204020204" pitchFamily="34" charset="-122"/>
                <a:ea typeface="微软雅黑" panose="020B0503020204020204" pitchFamily="34" charset="-122"/>
              </a:rPr>
              <a:t>(MRFR)</a:t>
            </a:r>
          </a:p>
          <a:p>
            <a:pPr>
              <a:lnSpc>
                <a:spcPct val="150000"/>
              </a:lnSpc>
            </a:pPr>
            <a:r>
              <a:rPr lang="zh-CN" altLang="en-US" b="0" i="0" dirty="0">
                <a:solidFill>
                  <a:srgbClr val="4D4D4D"/>
                </a:solidFill>
                <a:effectLst/>
                <a:latin typeface="微软雅黑" panose="020B0503020204020204" pitchFamily="34" charset="-122"/>
                <a:ea typeface="微软雅黑" panose="020B0503020204020204" pitchFamily="34" charset="-122"/>
              </a:rPr>
              <a:t>     </a:t>
            </a:r>
            <a:r>
              <a:rPr lang="zh-CN" altLang="en-US" b="0" i="0" dirty="0">
                <a:effectLst/>
                <a:latin typeface="微软雅黑" panose="020B0503020204020204" pitchFamily="34" charset="-122"/>
                <a:ea typeface="微软雅黑" panose="020B0503020204020204" pitchFamily="34" charset="-122"/>
              </a:rPr>
              <a:t>让模型恢复出的</a:t>
            </a:r>
            <a:r>
              <a:rPr lang="zh-CN" altLang="en-US" dirty="0">
                <a:latin typeface="微软雅黑" panose="020B0503020204020204" pitchFamily="34" charset="-122"/>
                <a:ea typeface="微软雅黑" panose="020B0503020204020204" pitchFamily="34" charset="-122"/>
              </a:rPr>
              <a:t>特征</a:t>
            </a:r>
            <a:r>
              <a:rPr lang="zh-CN" altLang="en-US" b="0" i="0" dirty="0">
                <a:effectLst/>
                <a:latin typeface="微软雅黑" panose="020B0503020204020204" pitchFamily="34" charset="-122"/>
                <a:ea typeface="微软雅黑" panose="020B0503020204020204" pitchFamily="34" charset="-122"/>
              </a:rPr>
              <a:t>和真实的</a:t>
            </a:r>
            <a:r>
              <a:rPr lang="zh-CN" altLang="en-US" dirty="0">
                <a:latin typeface="微软雅黑" panose="020B0503020204020204" pitchFamily="34" charset="-122"/>
                <a:ea typeface="微软雅黑" panose="020B0503020204020204" pitchFamily="34" charset="-122"/>
              </a:rPr>
              <a:t>特征</a:t>
            </a:r>
            <a:r>
              <a:rPr lang="zh-CN" altLang="en-US" b="0" i="0" dirty="0">
                <a:effectLst/>
                <a:latin typeface="微软雅黑" panose="020B0503020204020204" pitchFamily="34" charset="-122"/>
                <a:ea typeface="微软雅黑" panose="020B0503020204020204" pitchFamily="34" charset="-122"/>
              </a:rPr>
              <a:t>之间做</a:t>
            </a:r>
            <a:r>
              <a:rPr lang="en-US" altLang="zh-CN" b="0" i="0" dirty="0">
                <a:effectLst/>
                <a:latin typeface="微软雅黑" panose="020B0503020204020204" pitchFamily="34" charset="-122"/>
                <a:ea typeface="微软雅黑" panose="020B0503020204020204" pitchFamily="34" charset="-122"/>
              </a:rPr>
              <a:t>L2</a:t>
            </a:r>
            <a:r>
              <a:rPr lang="zh-CN" altLang="en-US" b="0" i="0" dirty="0">
                <a:effectLst/>
                <a:latin typeface="微软雅黑" panose="020B0503020204020204" pitchFamily="34" charset="-122"/>
                <a:ea typeface="微软雅黑" panose="020B0503020204020204" pitchFamily="34" charset="-122"/>
              </a:rPr>
              <a:t>范数损失</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startAt="2"/>
            </a:pPr>
            <a:r>
              <a:rPr lang="zh-CN" altLang="en-US" dirty="0">
                <a:latin typeface="微软雅黑" panose="020B0503020204020204" pitchFamily="34" charset="-122"/>
                <a:ea typeface="微软雅黑" panose="020B0503020204020204" pitchFamily="34" charset="-122"/>
              </a:rPr>
              <a:t>掩码区域分类</a:t>
            </a:r>
            <a:r>
              <a:rPr lang="en-US" altLang="zh-CN" dirty="0">
                <a:latin typeface="微软雅黑" panose="020B0503020204020204" pitchFamily="34" charset="-122"/>
                <a:ea typeface="微软雅黑" panose="020B0503020204020204" pitchFamily="34" charset="-122"/>
              </a:rPr>
              <a:t>(MRC)</a:t>
            </a: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Faster-RCNN</a:t>
            </a:r>
            <a:r>
              <a:rPr lang="zh-CN" altLang="en-US" dirty="0">
                <a:latin typeface="微软雅黑" panose="020B0503020204020204" pitchFamily="34" charset="-122"/>
                <a:ea typeface="微软雅黑" panose="020B0503020204020204" pitchFamily="34" charset="-122"/>
              </a:rPr>
              <a:t>可以得到</a:t>
            </a:r>
            <a:r>
              <a:rPr lang="en-US" altLang="zh-CN" dirty="0">
                <a:latin typeface="微软雅黑" panose="020B0503020204020204" pitchFamily="34" charset="-122"/>
                <a:ea typeface="微软雅黑" panose="020B0503020204020204" pitchFamily="34" charset="-122"/>
              </a:rPr>
              <a:t>class label</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bbox</a:t>
            </a:r>
            <a:r>
              <a:rPr lang="zh-CN" altLang="en-US" dirty="0">
                <a:latin typeface="微软雅黑" panose="020B0503020204020204" pitchFamily="34" charset="-122"/>
                <a:ea typeface="微软雅黑" panose="020B0503020204020204" pitchFamily="34" charset="-122"/>
              </a:rPr>
              <a:t>，针对一个</a:t>
            </a:r>
            <a:r>
              <a:rPr lang="en-US" altLang="zh-CN" dirty="0">
                <a:latin typeface="微软雅黑" panose="020B0503020204020204" pitchFamily="34" charset="-122"/>
                <a:ea typeface="微软雅黑" panose="020B0503020204020204" pitchFamily="34" charset="-122"/>
              </a:rPr>
              <a:t>region</a:t>
            </a:r>
            <a:r>
              <a:rPr lang="zh-CN" altLang="en-US" dirty="0">
                <a:latin typeface="微软雅黑" panose="020B0503020204020204" pitchFamily="34" charset="-122"/>
                <a:ea typeface="微软雅黑" panose="020B0503020204020204" pitchFamily="34" charset="-122"/>
              </a:rPr>
              <a:t>可以让模型预测它的分类</a:t>
            </a:r>
          </a:p>
        </p:txBody>
      </p:sp>
      <p:pic>
        <p:nvPicPr>
          <p:cNvPr id="8" name="图片 7">
            <a:extLst>
              <a:ext uri="{FF2B5EF4-FFF2-40B4-BE49-F238E27FC236}">
                <a16:creationId xmlns:a16="http://schemas.microsoft.com/office/drawing/2014/main" id="{C690827D-B984-FA02-DD53-70D39032996A}"/>
              </a:ext>
            </a:extLst>
          </p:cNvPr>
          <p:cNvPicPr>
            <a:picLocks noChangeAspect="1"/>
          </p:cNvPicPr>
          <p:nvPr/>
        </p:nvPicPr>
        <p:blipFill rotWithShape="1">
          <a:blip r:embed="rId3"/>
          <a:srcRect t="10107" b="-1"/>
          <a:stretch/>
        </p:blipFill>
        <p:spPr>
          <a:xfrm>
            <a:off x="2352675" y="2657473"/>
            <a:ext cx="4438650" cy="402431"/>
          </a:xfrm>
          <a:prstGeom prst="rect">
            <a:avLst/>
          </a:prstGeom>
        </p:spPr>
      </p:pic>
      <p:pic>
        <p:nvPicPr>
          <p:cNvPr id="9" name="图片 8">
            <a:extLst>
              <a:ext uri="{FF2B5EF4-FFF2-40B4-BE49-F238E27FC236}">
                <a16:creationId xmlns:a16="http://schemas.microsoft.com/office/drawing/2014/main" id="{22D393A8-7F7E-A9BC-EF96-BA08DDFB4F8D}"/>
              </a:ext>
            </a:extLst>
          </p:cNvPr>
          <p:cNvPicPr>
            <a:picLocks noChangeAspect="1"/>
          </p:cNvPicPr>
          <p:nvPr/>
        </p:nvPicPr>
        <p:blipFill>
          <a:blip r:embed="rId4"/>
          <a:stretch>
            <a:fillRect/>
          </a:stretch>
        </p:blipFill>
        <p:spPr>
          <a:xfrm>
            <a:off x="2339577" y="4190995"/>
            <a:ext cx="4400550" cy="409575"/>
          </a:xfrm>
          <a:prstGeom prst="rect">
            <a:avLst/>
          </a:prstGeom>
        </p:spPr>
      </p:pic>
    </p:spTree>
    <p:extLst>
      <p:ext uri="{BB962C8B-B14F-4D97-AF65-F5344CB8AC3E}">
        <p14:creationId xmlns:p14="http://schemas.microsoft.com/office/powerpoint/2010/main" val="1969125368"/>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2" y="726224"/>
            <a:ext cx="459343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跨模态掩码区域建模（</a:t>
            </a:r>
            <a:r>
              <a:rPr lang="en-US" altLang="zh-CN" sz="1800" dirty="0">
                <a:latin typeface="微软雅黑" panose="020B0503020204020204" pitchFamily="34" charset="-122"/>
                <a:ea typeface="微软雅黑" panose="020B0503020204020204" pitchFamily="34" charset="-122"/>
              </a:rPr>
              <a:t>UNITER</a:t>
            </a:r>
            <a:r>
              <a:rPr lang="zh-CN" altLang="en-US"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C5C0A674-C301-D1FE-8F90-2EECAE7D0349}"/>
              </a:ext>
            </a:extLst>
          </p:cNvPr>
          <p:cNvSpPr txBox="1"/>
          <p:nvPr/>
        </p:nvSpPr>
        <p:spPr>
          <a:xfrm>
            <a:off x="521493" y="1321594"/>
            <a:ext cx="8036719" cy="1289905"/>
          </a:xfrm>
          <a:prstGeom prst="rect">
            <a:avLst/>
          </a:prstGeom>
          <a:noFill/>
        </p:spPr>
        <p:txBody>
          <a:bodyPr wrap="square" rtlCol="0">
            <a:spAutoFit/>
          </a:bodyPr>
          <a:lstStyle/>
          <a:p>
            <a:pPr marL="342900" indent="-342900">
              <a:lnSpc>
                <a:spcPct val="150000"/>
              </a:lnSpc>
              <a:buFont typeface="+mj-lt"/>
              <a:buAutoNum type="arabicPeriod" startAt="3"/>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KL</a:t>
            </a:r>
            <a:r>
              <a:rPr lang="zh-CN" altLang="en-US" dirty="0">
                <a:latin typeface="微软雅黑" panose="020B0503020204020204" pitchFamily="34" charset="-122"/>
                <a:ea typeface="微软雅黑" panose="020B0503020204020204" pitchFamily="34" charset="-122"/>
              </a:rPr>
              <a:t>散度的掩码区域分类</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Faster-RCNN</a:t>
            </a:r>
            <a:r>
              <a:rPr lang="zh-CN" altLang="en-US" dirty="0">
                <a:latin typeface="微软雅黑" panose="020B0503020204020204" pitchFamily="34" charset="-122"/>
                <a:ea typeface="微软雅黑" panose="020B0503020204020204" pitchFamily="34" charset="-122"/>
              </a:rPr>
              <a:t>输出的类别分布作为软标签监督信号，希望模型输出的分布尽可能接近该分布</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DAC5534-8F76-50C5-906B-D321FA1B7302}"/>
              </a:ext>
            </a:extLst>
          </p:cNvPr>
          <p:cNvPicPr>
            <a:picLocks noChangeAspect="1"/>
          </p:cNvPicPr>
          <p:nvPr/>
        </p:nvPicPr>
        <p:blipFill>
          <a:blip r:embed="rId3"/>
          <a:stretch>
            <a:fillRect/>
          </a:stretch>
        </p:blipFill>
        <p:spPr>
          <a:xfrm>
            <a:off x="2225277" y="2627987"/>
            <a:ext cx="4629150" cy="419100"/>
          </a:xfrm>
          <a:prstGeom prst="rect">
            <a:avLst/>
          </a:prstGeom>
        </p:spPr>
      </p:pic>
    </p:spTree>
    <p:extLst>
      <p:ext uri="{BB962C8B-B14F-4D97-AF65-F5344CB8AC3E}">
        <p14:creationId xmlns:p14="http://schemas.microsoft.com/office/powerpoint/2010/main" val="2035620085"/>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图像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文本匹配</a:t>
            </a:r>
          </a:p>
        </p:txBody>
      </p:sp>
      <p:pic>
        <p:nvPicPr>
          <p:cNvPr id="2" name="图片 1">
            <a:extLst>
              <a:ext uri="{FF2B5EF4-FFF2-40B4-BE49-F238E27FC236}">
                <a16:creationId xmlns:a16="http://schemas.microsoft.com/office/drawing/2014/main" id="{42A4BE88-7ACC-C8E9-5B66-1FAE446FD1F1}"/>
              </a:ext>
            </a:extLst>
          </p:cNvPr>
          <p:cNvPicPr>
            <a:picLocks noChangeAspect="1"/>
          </p:cNvPicPr>
          <p:nvPr/>
        </p:nvPicPr>
        <p:blipFill>
          <a:blip r:embed="rId3"/>
          <a:stretch>
            <a:fillRect/>
          </a:stretch>
        </p:blipFill>
        <p:spPr>
          <a:xfrm>
            <a:off x="538162" y="1300165"/>
            <a:ext cx="8067675" cy="3257550"/>
          </a:xfrm>
          <a:prstGeom prst="rect">
            <a:avLst/>
          </a:prstGeom>
        </p:spPr>
      </p:pic>
      <p:sp>
        <p:nvSpPr>
          <p:cNvPr id="6" name="文本框 5">
            <a:extLst>
              <a:ext uri="{FF2B5EF4-FFF2-40B4-BE49-F238E27FC236}">
                <a16:creationId xmlns:a16="http://schemas.microsoft.com/office/drawing/2014/main" id="{184027F1-37EE-A8C4-0AB2-FE178FDB268A}"/>
              </a:ext>
            </a:extLst>
          </p:cNvPr>
          <p:cNvSpPr txBox="1"/>
          <p:nvPr/>
        </p:nvSpPr>
        <p:spPr>
          <a:xfrm>
            <a:off x="4114803" y="4741446"/>
            <a:ext cx="141446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UNITER</a:t>
            </a:r>
            <a:endParaRPr lang="zh-CN" altLang="en-US"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21CC879-6C1E-A18D-9D73-A6CCE4C74841}"/>
              </a:ext>
            </a:extLst>
          </p:cNvPr>
          <p:cNvSpPr/>
          <p:nvPr/>
        </p:nvSpPr>
        <p:spPr>
          <a:xfrm>
            <a:off x="5992415" y="4236245"/>
            <a:ext cx="2437210" cy="2214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778FE73-F2D7-E0F6-71ED-AF692EF39BC8}"/>
              </a:ext>
            </a:extLst>
          </p:cNvPr>
          <p:cNvPicPr>
            <a:picLocks noChangeAspect="1"/>
          </p:cNvPicPr>
          <p:nvPr/>
        </p:nvPicPr>
        <p:blipFill>
          <a:blip r:embed="rId4"/>
          <a:stretch>
            <a:fillRect/>
          </a:stretch>
        </p:blipFill>
        <p:spPr>
          <a:xfrm>
            <a:off x="2695575" y="633041"/>
            <a:ext cx="6448425" cy="504825"/>
          </a:xfrm>
          <a:prstGeom prst="rect">
            <a:avLst/>
          </a:prstGeom>
        </p:spPr>
      </p:pic>
    </p:spTree>
    <p:extLst>
      <p:ext uri="{BB962C8B-B14F-4D97-AF65-F5344CB8AC3E}">
        <p14:creationId xmlns:p14="http://schemas.microsoft.com/office/powerpoint/2010/main" val="1247487367"/>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无监督的预训练方法</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sz="2000">
                <a:solidFill>
                  <a:prstClr val="black">
                    <a:lumMod val="75000"/>
                    <a:lumOff val="25000"/>
                  </a:prstClr>
                </a:solidFill>
              </a:rPr>
              <a:t>无监督的预训练方法</a:t>
            </a:r>
            <a:endParaRPr lang="zh-CN" altLang="en-US" dirty="0"/>
          </a:p>
        </p:txBody>
      </p:sp>
      <p:sp>
        <p:nvSpPr>
          <p:cNvPr id="5" name="文本框 4">
            <a:extLst>
              <a:ext uri="{FF2B5EF4-FFF2-40B4-BE49-F238E27FC236}">
                <a16:creationId xmlns:a16="http://schemas.microsoft.com/office/drawing/2014/main" id="{FC11BF6B-B9B2-FEA3-7F5E-B7D9FE04F7C5}"/>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图像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文本匹配</a:t>
            </a:r>
          </a:p>
        </p:txBody>
      </p:sp>
      <p:sp>
        <p:nvSpPr>
          <p:cNvPr id="6" name="文本框 5">
            <a:extLst>
              <a:ext uri="{FF2B5EF4-FFF2-40B4-BE49-F238E27FC236}">
                <a16:creationId xmlns:a16="http://schemas.microsoft.com/office/drawing/2014/main" id="{184027F1-37EE-A8C4-0AB2-FE178FDB268A}"/>
              </a:ext>
            </a:extLst>
          </p:cNvPr>
          <p:cNvSpPr txBox="1"/>
          <p:nvPr/>
        </p:nvSpPr>
        <p:spPr>
          <a:xfrm>
            <a:off x="4114803" y="4591422"/>
            <a:ext cx="1414463" cy="338554"/>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ViLT</a:t>
            </a:r>
            <a:endParaRPr lang="zh-CN" altLang="en-US"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7BB8EBA-E3E3-08C9-58BD-DC2FDF659F18}"/>
              </a:ext>
            </a:extLst>
          </p:cNvPr>
          <p:cNvPicPr>
            <a:picLocks noChangeAspect="1"/>
          </p:cNvPicPr>
          <p:nvPr/>
        </p:nvPicPr>
        <p:blipFill>
          <a:blip r:embed="rId3"/>
          <a:stretch>
            <a:fillRect/>
          </a:stretch>
        </p:blipFill>
        <p:spPr>
          <a:xfrm>
            <a:off x="850106" y="1462300"/>
            <a:ext cx="7543800" cy="2790825"/>
          </a:xfrm>
          <a:prstGeom prst="rect">
            <a:avLst/>
          </a:prstGeom>
        </p:spPr>
      </p:pic>
      <p:sp>
        <p:nvSpPr>
          <p:cNvPr id="10" name="矩形 9">
            <a:extLst>
              <a:ext uri="{FF2B5EF4-FFF2-40B4-BE49-F238E27FC236}">
                <a16:creationId xmlns:a16="http://schemas.microsoft.com/office/drawing/2014/main" id="{34F89DEA-AD47-B988-87FD-77FABCD28A79}"/>
              </a:ext>
            </a:extLst>
          </p:cNvPr>
          <p:cNvSpPr/>
          <p:nvPr/>
        </p:nvSpPr>
        <p:spPr>
          <a:xfrm>
            <a:off x="1950244" y="1455156"/>
            <a:ext cx="1257300" cy="1752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1651510"/>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2389199" y="2762591"/>
            <a:ext cx="3775393"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多模态模型的分类</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03</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
        <p:nvSpPr>
          <p:cNvPr id="3" name="文本框 2">
            <a:extLst>
              <a:ext uri="{FF2B5EF4-FFF2-40B4-BE49-F238E27FC236}">
                <a16:creationId xmlns:a16="http://schemas.microsoft.com/office/drawing/2014/main" id="{1D0E4AA0-08A4-F616-42CE-7E2B18543643}"/>
              </a:ext>
            </a:extLst>
          </p:cNvPr>
          <p:cNvSpPr txBox="1"/>
          <p:nvPr/>
        </p:nvSpPr>
        <p:spPr>
          <a:xfrm>
            <a:off x="6340157" y="4710543"/>
            <a:ext cx="2803843"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arxiv.org/pdf/2202.1093</a:t>
            </a:r>
            <a:endParaRPr lang="zh-CN" altLang="en-US" dirty="0"/>
          </a:p>
        </p:txBody>
      </p:sp>
    </p:spTree>
    <p:extLst>
      <p:ext uri="{BB962C8B-B14F-4D97-AF65-F5344CB8AC3E}">
        <p14:creationId xmlns:p14="http://schemas.microsoft.com/office/powerpoint/2010/main" val="1172030277"/>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3035357" y="2790522"/>
            <a:ext cx="2967479" cy="523220"/>
          </a:xfrm>
          <a:prstGeom prst="rect">
            <a:avLst/>
          </a:prstGeom>
          <a:noFill/>
          <a:ln>
            <a:noFill/>
          </a:ln>
        </p:spPr>
        <p:txBody>
          <a:bodyPr wrap="none">
            <a:spAutoFit/>
          </a:bodyPr>
          <a:lstStyle/>
          <a:p>
            <a:pPr algn="ctr">
              <a:defRPr/>
            </a:pPr>
            <a:r>
              <a:rPr lang="zh-CN" altLang="en-US" sz="28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多模态模型介绍</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01</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
        <p:nvSpPr>
          <p:cNvPr id="2" name="文本框 1">
            <a:extLst>
              <a:ext uri="{FF2B5EF4-FFF2-40B4-BE49-F238E27FC236}">
                <a16:creationId xmlns:a16="http://schemas.microsoft.com/office/drawing/2014/main" id="{A273D8E4-13AE-05D4-48F3-2E6934461651}"/>
              </a:ext>
            </a:extLst>
          </p:cNvPr>
          <p:cNvSpPr txBox="1"/>
          <p:nvPr/>
        </p:nvSpPr>
        <p:spPr>
          <a:xfrm>
            <a:off x="5181004" y="4711235"/>
            <a:ext cx="3827264" cy="369332"/>
          </a:xfrm>
          <a:prstGeom prst="rect">
            <a:avLst/>
          </a:prstGeom>
          <a:noFill/>
        </p:spPr>
        <p:txBody>
          <a:bodyPr wrap="square">
            <a:spAutoFit/>
          </a:bodyPr>
          <a:lstStyle/>
          <a:p>
            <a:r>
              <a:rPr lang="zh-CN" altLang="en-US" dirty="0"/>
              <a:t>https://arxiv.org/pdf/2309.10020.pdf</a:t>
            </a: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t>多模态模型的分类</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pic>
        <p:nvPicPr>
          <p:cNvPr id="7" name="图片 6">
            <a:extLst>
              <a:ext uri="{FF2B5EF4-FFF2-40B4-BE49-F238E27FC236}">
                <a16:creationId xmlns:a16="http://schemas.microsoft.com/office/drawing/2014/main" id="{B08D0719-7728-2654-D403-CD45786F21FD}"/>
              </a:ext>
            </a:extLst>
          </p:cNvPr>
          <p:cNvPicPr>
            <a:picLocks noChangeAspect="1"/>
          </p:cNvPicPr>
          <p:nvPr/>
        </p:nvPicPr>
        <p:blipFill>
          <a:blip r:embed="rId3"/>
          <a:stretch>
            <a:fillRect/>
          </a:stretch>
        </p:blipFill>
        <p:spPr>
          <a:xfrm>
            <a:off x="0" y="1325683"/>
            <a:ext cx="9144000" cy="2492134"/>
          </a:xfrm>
          <a:prstGeom prst="rect">
            <a:avLst/>
          </a:prstGeom>
        </p:spPr>
      </p:pic>
      <p:sp>
        <p:nvSpPr>
          <p:cNvPr id="9" name="文本框 8">
            <a:extLst>
              <a:ext uri="{FF2B5EF4-FFF2-40B4-BE49-F238E27FC236}">
                <a16:creationId xmlns:a16="http://schemas.microsoft.com/office/drawing/2014/main" id="{BA582EFC-7DB2-9921-1D2D-B59E4A4C2A23}"/>
              </a:ext>
            </a:extLst>
          </p:cNvPr>
          <p:cNvSpPr txBox="1"/>
          <p:nvPr/>
        </p:nvSpPr>
        <p:spPr>
          <a:xfrm>
            <a:off x="5542993" y="4507144"/>
            <a:ext cx="3498594" cy="338554"/>
          </a:xfrm>
          <a:prstGeom prst="rect">
            <a:avLst/>
          </a:prstGeom>
          <a:noFill/>
        </p:spPr>
        <p:txBody>
          <a:bodyPr wrap="square">
            <a:spAutoFit/>
          </a:bodyPr>
          <a:lstStyle/>
          <a:p>
            <a:r>
              <a:rPr lang="zh-CN" altLang="en-US" sz="1600" dirty="0"/>
              <a:t>https://arxiv.org/pdf/2102.03334.pdf</a:t>
            </a:r>
          </a:p>
        </p:txBody>
      </p:sp>
      <p:sp>
        <p:nvSpPr>
          <p:cNvPr id="2" name="文本框 1">
            <a:extLst>
              <a:ext uri="{FF2B5EF4-FFF2-40B4-BE49-F238E27FC236}">
                <a16:creationId xmlns:a16="http://schemas.microsoft.com/office/drawing/2014/main" id="{8E4B0DFA-3CC3-67C3-767A-3DC3F166D723}"/>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按计算量分类</a:t>
            </a:r>
          </a:p>
        </p:txBody>
      </p:sp>
    </p:spTree>
    <p:extLst>
      <p:ext uri="{BB962C8B-B14F-4D97-AF65-F5344CB8AC3E}">
        <p14:creationId xmlns:p14="http://schemas.microsoft.com/office/powerpoint/2010/main" val="1710030741"/>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t>多模态模型的分类</a:t>
            </a:r>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2" name="文本框 1">
            <a:extLst>
              <a:ext uri="{FF2B5EF4-FFF2-40B4-BE49-F238E27FC236}">
                <a16:creationId xmlns:a16="http://schemas.microsoft.com/office/drawing/2014/main" id="{BE459822-7D82-286C-4C5E-5676762E7D52}"/>
              </a:ext>
            </a:extLst>
          </p:cNvPr>
          <p:cNvSpPr txBox="1"/>
          <p:nvPr/>
        </p:nvSpPr>
        <p:spPr>
          <a:xfrm>
            <a:off x="301625" y="678656"/>
            <a:ext cx="86423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按不同模态的聚合方式划分：融合模型、双编码器模型、融合模型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双编码器模型</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E170218-545B-505C-FEE6-33A81CA96A41}"/>
              </a:ext>
            </a:extLst>
          </p:cNvPr>
          <p:cNvPicPr>
            <a:picLocks noChangeAspect="1"/>
          </p:cNvPicPr>
          <p:nvPr/>
        </p:nvPicPr>
        <p:blipFill>
          <a:blip r:embed="rId3"/>
          <a:stretch>
            <a:fillRect/>
          </a:stretch>
        </p:blipFill>
        <p:spPr>
          <a:xfrm>
            <a:off x="0" y="1039576"/>
            <a:ext cx="9144000" cy="3866131"/>
          </a:xfrm>
          <a:prstGeom prst="rect">
            <a:avLst/>
          </a:prstGeom>
        </p:spPr>
      </p:pic>
    </p:spTree>
    <p:extLst>
      <p:ext uri="{BB962C8B-B14F-4D97-AF65-F5344CB8AC3E}">
        <p14:creationId xmlns:p14="http://schemas.microsoft.com/office/powerpoint/2010/main" val="3940998885"/>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按融合方式分类</a:t>
            </a:r>
          </a:p>
        </p:txBody>
      </p:sp>
      <p:sp>
        <p:nvSpPr>
          <p:cNvPr id="5" name="文本框 4">
            <a:extLst>
              <a:ext uri="{FF2B5EF4-FFF2-40B4-BE49-F238E27FC236}">
                <a16:creationId xmlns:a16="http://schemas.microsoft.com/office/drawing/2014/main" id="{2D501D00-9BA0-990E-8D04-F9148EA39852}"/>
              </a:ext>
            </a:extLst>
          </p:cNvPr>
          <p:cNvSpPr txBox="1"/>
          <p:nvPr/>
        </p:nvSpPr>
        <p:spPr>
          <a:xfrm>
            <a:off x="373066" y="1358830"/>
            <a:ext cx="7742238"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融合模型以文本嵌入和图像特征为输入，经过自注意或交叉注意操作后，最后一层的隐藏状态将被视为不同模态的融合表征。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适用于</a:t>
            </a:r>
            <a:r>
              <a:rPr lang="en-US" altLang="zh-CN" dirty="0">
                <a:latin typeface="微软雅黑" panose="020B0503020204020204" pitchFamily="34" charset="-122"/>
                <a:ea typeface="微软雅黑" panose="020B0503020204020204" pitchFamily="34" charset="-122"/>
              </a:rPr>
              <a:t>V-L</a:t>
            </a:r>
            <a:r>
              <a:rPr lang="zh-CN" altLang="en-US" dirty="0">
                <a:latin typeface="微软雅黑" panose="020B0503020204020204" pitchFamily="34" charset="-122"/>
                <a:ea typeface="微软雅黑" panose="020B0503020204020204" pitchFamily="34" charset="-122"/>
              </a:rPr>
              <a:t>理解任务</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主要有两种类型的融合方案：单流和双流。</a:t>
            </a:r>
          </a:p>
        </p:txBody>
      </p:sp>
    </p:spTree>
    <p:extLst>
      <p:ext uri="{BB962C8B-B14F-4D97-AF65-F5344CB8AC3E}">
        <p14:creationId xmlns:p14="http://schemas.microsoft.com/office/powerpoint/2010/main" val="1759103378"/>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2" name="文本框 1">
            <a:extLst>
              <a:ext uri="{FF2B5EF4-FFF2-40B4-BE49-F238E27FC236}">
                <a16:creationId xmlns:a16="http://schemas.microsoft.com/office/drawing/2014/main" id="{273EFC51-F1CF-5F7F-C2C0-42EFDB2A1B07}"/>
              </a:ext>
            </a:extLst>
          </p:cNvPr>
          <p:cNvSpPr txBox="1"/>
          <p:nvPr/>
        </p:nvSpPr>
        <p:spPr>
          <a:xfrm>
            <a:off x="492918" y="1350647"/>
            <a:ext cx="7236620"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假设两个模态之间的潜在关联和对齐是简单的，这可以通过单个</a:t>
            </a:r>
            <a:r>
              <a:rPr lang="en-US" altLang="zh-CN" dirty="0">
                <a:latin typeface="微软雅黑" panose="020B0503020204020204" pitchFamily="34" charset="-122"/>
                <a:ea typeface="微软雅黑" panose="020B0503020204020204" pitchFamily="34" charset="-122"/>
              </a:rPr>
              <a:t>transformer</a:t>
            </a:r>
            <a:r>
              <a:rPr lang="zh-CN" altLang="en-US" dirty="0">
                <a:latin typeface="微软雅黑" panose="020B0503020204020204" pitchFamily="34" charset="-122"/>
                <a:ea typeface="微软雅黑" panose="020B0503020204020204" pitchFamily="34" charset="-122"/>
              </a:rPr>
              <a:t>编码器来学习</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输入时直接拼接两个模态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基于自注意力机制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特点：参数量少，模态之间较早融合</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800" b="0" i="0" u="none" strike="noStrike" baseline="0" dirty="0" err="1">
                <a:latin typeface="NimbusRomNo9L-Regu"/>
              </a:rPr>
              <a:t>VisualBERT</a:t>
            </a:r>
            <a:r>
              <a:rPr lang="zh-CN" altLang="en-US" sz="1800" b="0" i="0" u="none" strike="noStrike" baseline="0" dirty="0">
                <a:latin typeface="微软雅黑" panose="020B0503020204020204" pitchFamily="34" charset="-122"/>
                <a:ea typeface="微软雅黑" panose="020B0503020204020204" pitchFamily="34" charset="-122"/>
              </a:rPr>
              <a:t>、</a:t>
            </a:r>
            <a:r>
              <a:rPr lang="en-US" altLang="zh-CN" sz="1800" b="0" i="0" u="none" strike="noStrike" baseline="0" dirty="0">
                <a:latin typeface="NimbusRomNo9L-Regu"/>
              </a:rPr>
              <a:t>VL-BERT</a:t>
            </a:r>
            <a:r>
              <a:rPr lang="zh-CN" altLang="en-US" sz="1800" b="0" i="0" u="none" strike="noStrike" baseline="0" dirty="0">
                <a:latin typeface="NimbusRomNo9L-Regu"/>
              </a:rPr>
              <a:t>、</a:t>
            </a:r>
            <a:r>
              <a:rPr lang="en-US" altLang="zh-CN" sz="1800" b="0" i="0" u="none" strike="noStrike" baseline="0" dirty="0">
                <a:latin typeface="NimbusRomNo9L-Regu"/>
              </a:rPr>
              <a:t>OSCAR</a:t>
            </a:r>
            <a:r>
              <a:rPr lang="zh-CN" altLang="en-US" sz="1800" b="0" i="0" u="none" strike="noStrike" baseline="0" dirty="0">
                <a:latin typeface="NimbusRomNo9L-Regu"/>
              </a:rPr>
              <a:t>、</a:t>
            </a:r>
            <a:r>
              <a:rPr lang="en-US" altLang="zh-CN" sz="1800" b="0" i="0" u="none" strike="noStrike" baseline="0" dirty="0">
                <a:latin typeface="NimbusRomNo9L-Regu"/>
              </a:rPr>
              <a:t>UNITER</a:t>
            </a:r>
            <a:r>
              <a:rPr lang="zh-CN" altLang="en-US" sz="1800" b="0" i="0" u="none" strike="noStrike" baseline="0" dirty="0">
                <a:latin typeface="NimbusRomNo9L-Regu"/>
              </a:rPr>
              <a:t>、</a:t>
            </a:r>
            <a:r>
              <a:rPr lang="en-US" altLang="zh-CN" sz="1800" b="0" i="0" u="none" strike="noStrike" baseline="0" dirty="0" err="1">
                <a:latin typeface="NimbusRomNo9L-Regu"/>
              </a:rPr>
              <a:t>ViLT</a:t>
            </a:r>
            <a:r>
              <a:rPr lang="en-US" altLang="zh-CN" sz="1800" b="0" i="0" u="none" strike="noStrike" baseline="0" dirty="0">
                <a:latin typeface="NimbusRomNo9L-Regu"/>
              </a:rPr>
              <a:t>…</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4745AAD-DBA0-CD81-8237-90DED4A3E20F}"/>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单流融合架构</a:t>
            </a:r>
          </a:p>
        </p:txBody>
      </p:sp>
    </p:spTree>
    <p:extLst>
      <p:ext uri="{BB962C8B-B14F-4D97-AF65-F5344CB8AC3E}">
        <p14:creationId xmlns:p14="http://schemas.microsoft.com/office/powerpoint/2010/main" val="1341585334"/>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726224"/>
            <a:ext cx="3964782" cy="369332"/>
          </a:xfrm>
          <a:prstGeom prst="rect">
            <a:avLst/>
          </a:prstGeom>
          <a:noFill/>
        </p:spPr>
        <p:txBody>
          <a:bodyPr wrap="square">
            <a:spAutoFit/>
          </a:bodyPr>
          <a:lstStyle/>
          <a:p>
            <a:r>
              <a:rPr lang="en-US" altLang="zh-CN" sz="1800" b="0" i="0" u="none" strike="noStrike" baseline="0" dirty="0" err="1">
                <a:latin typeface="NimbusRomNo9L-Regu"/>
              </a:rPr>
              <a:t>VisualBERT</a:t>
            </a:r>
            <a:endParaRPr lang="en-US" altLang="zh-CN" sz="1800" b="0" i="0" u="none" strike="noStrike" baseline="0" dirty="0">
              <a:latin typeface="NimbusRomNo9L-Regu"/>
            </a:endParaRPr>
          </a:p>
        </p:txBody>
      </p:sp>
      <p:pic>
        <p:nvPicPr>
          <p:cNvPr id="2" name="图片 1">
            <a:extLst>
              <a:ext uri="{FF2B5EF4-FFF2-40B4-BE49-F238E27FC236}">
                <a16:creationId xmlns:a16="http://schemas.microsoft.com/office/drawing/2014/main" id="{9565B126-483C-D4F7-1759-F42245C2FF87}"/>
              </a:ext>
            </a:extLst>
          </p:cNvPr>
          <p:cNvPicPr>
            <a:picLocks noChangeAspect="1"/>
          </p:cNvPicPr>
          <p:nvPr/>
        </p:nvPicPr>
        <p:blipFill>
          <a:blip r:embed="rId3"/>
          <a:stretch>
            <a:fillRect/>
          </a:stretch>
        </p:blipFill>
        <p:spPr>
          <a:xfrm>
            <a:off x="457205" y="1109421"/>
            <a:ext cx="7915276" cy="4003128"/>
          </a:xfrm>
          <a:prstGeom prst="rect">
            <a:avLst/>
          </a:prstGeom>
        </p:spPr>
      </p:pic>
    </p:spTree>
    <p:extLst>
      <p:ext uri="{BB962C8B-B14F-4D97-AF65-F5344CB8AC3E}">
        <p14:creationId xmlns:p14="http://schemas.microsoft.com/office/powerpoint/2010/main" val="4093209877"/>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726224"/>
            <a:ext cx="3964782" cy="369332"/>
          </a:xfrm>
          <a:prstGeom prst="rect">
            <a:avLst/>
          </a:prstGeom>
          <a:noFill/>
        </p:spPr>
        <p:txBody>
          <a:bodyPr wrap="square">
            <a:spAutoFit/>
          </a:bodyPr>
          <a:lstStyle/>
          <a:p>
            <a:r>
              <a:rPr lang="en-US" altLang="zh-CN" sz="1800" b="0" i="0" u="none" strike="noStrike" baseline="0" dirty="0">
                <a:latin typeface="NimbusRomNo9L-Regu"/>
              </a:rPr>
              <a:t>VL-BERT</a:t>
            </a:r>
          </a:p>
        </p:txBody>
      </p:sp>
      <p:pic>
        <p:nvPicPr>
          <p:cNvPr id="6" name="图片 5">
            <a:extLst>
              <a:ext uri="{FF2B5EF4-FFF2-40B4-BE49-F238E27FC236}">
                <a16:creationId xmlns:a16="http://schemas.microsoft.com/office/drawing/2014/main" id="{34A0D56B-415B-20EE-0C5B-8E441675BDA7}"/>
              </a:ext>
            </a:extLst>
          </p:cNvPr>
          <p:cNvPicPr>
            <a:picLocks noChangeAspect="1"/>
          </p:cNvPicPr>
          <p:nvPr/>
        </p:nvPicPr>
        <p:blipFill>
          <a:blip r:embed="rId3"/>
          <a:stretch>
            <a:fillRect/>
          </a:stretch>
        </p:blipFill>
        <p:spPr>
          <a:xfrm>
            <a:off x="726281" y="1039583"/>
            <a:ext cx="7381875" cy="4015812"/>
          </a:xfrm>
          <a:prstGeom prst="rect">
            <a:avLst/>
          </a:prstGeom>
        </p:spPr>
      </p:pic>
    </p:spTree>
    <p:extLst>
      <p:ext uri="{BB962C8B-B14F-4D97-AF65-F5344CB8AC3E}">
        <p14:creationId xmlns:p14="http://schemas.microsoft.com/office/powerpoint/2010/main" val="4027495569"/>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pic>
        <p:nvPicPr>
          <p:cNvPr id="8" name="图片 7">
            <a:extLst>
              <a:ext uri="{FF2B5EF4-FFF2-40B4-BE49-F238E27FC236}">
                <a16:creationId xmlns:a16="http://schemas.microsoft.com/office/drawing/2014/main" id="{483BF87A-2FF6-38C7-1717-4A18E51F7B6C}"/>
              </a:ext>
            </a:extLst>
          </p:cNvPr>
          <p:cNvPicPr>
            <a:picLocks noChangeAspect="1"/>
          </p:cNvPicPr>
          <p:nvPr/>
        </p:nvPicPr>
        <p:blipFill rotWithShape="1">
          <a:blip r:embed="rId3"/>
          <a:srcRect l="5040" r="2934"/>
          <a:stretch/>
        </p:blipFill>
        <p:spPr>
          <a:xfrm>
            <a:off x="4186237" y="958659"/>
            <a:ext cx="4879181" cy="2114549"/>
          </a:xfrm>
          <a:prstGeom prst="rect">
            <a:avLst/>
          </a:prstGeom>
        </p:spPr>
      </p:pic>
      <p:pic>
        <p:nvPicPr>
          <p:cNvPr id="2" name="图片 1">
            <a:extLst>
              <a:ext uri="{FF2B5EF4-FFF2-40B4-BE49-F238E27FC236}">
                <a16:creationId xmlns:a16="http://schemas.microsoft.com/office/drawing/2014/main" id="{A413BBDD-13EE-8872-358D-321178ECB421}"/>
              </a:ext>
            </a:extLst>
          </p:cNvPr>
          <p:cNvPicPr>
            <a:picLocks noChangeAspect="1"/>
          </p:cNvPicPr>
          <p:nvPr/>
        </p:nvPicPr>
        <p:blipFill>
          <a:blip r:embed="rId4"/>
          <a:stretch>
            <a:fillRect/>
          </a:stretch>
        </p:blipFill>
        <p:spPr>
          <a:xfrm>
            <a:off x="0" y="1035845"/>
            <a:ext cx="4723835" cy="1907381"/>
          </a:xfrm>
          <a:prstGeom prst="rect">
            <a:avLst/>
          </a:prstGeom>
        </p:spPr>
      </p:pic>
      <p:pic>
        <p:nvPicPr>
          <p:cNvPr id="9" name="图片 8">
            <a:extLst>
              <a:ext uri="{FF2B5EF4-FFF2-40B4-BE49-F238E27FC236}">
                <a16:creationId xmlns:a16="http://schemas.microsoft.com/office/drawing/2014/main" id="{3AAB9FE0-32B6-9E2D-96C7-CD2E41731EB6}"/>
              </a:ext>
            </a:extLst>
          </p:cNvPr>
          <p:cNvPicPr>
            <a:picLocks noChangeAspect="1"/>
          </p:cNvPicPr>
          <p:nvPr/>
        </p:nvPicPr>
        <p:blipFill>
          <a:blip r:embed="rId5"/>
          <a:stretch>
            <a:fillRect/>
          </a:stretch>
        </p:blipFill>
        <p:spPr>
          <a:xfrm>
            <a:off x="1737619" y="3163286"/>
            <a:ext cx="5301920" cy="1961443"/>
          </a:xfrm>
          <a:prstGeom prst="rect">
            <a:avLst/>
          </a:prstGeom>
        </p:spPr>
      </p:pic>
      <p:sp>
        <p:nvSpPr>
          <p:cNvPr id="11" name="文本框 10">
            <a:extLst>
              <a:ext uri="{FF2B5EF4-FFF2-40B4-BE49-F238E27FC236}">
                <a16:creationId xmlns:a16="http://schemas.microsoft.com/office/drawing/2014/main" id="{2794B9D3-7966-6D0E-4F95-B1CCE734ACEF}"/>
              </a:ext>
            </a:extLst>
          </p:cNvPr>
          <p:cNvSpPr txBox="1"/>
          <p:nvPr/>
        </p:nvSpPr>
        <p:spPr>
          <a:xfrm>
            <a:off x="301625" y="574159"/>
            <a:ext cx="4575572" cy="369332"/>
          </a:xfrm>
          <a:prstGeom prst="rect">
            <a:avLst/>
          </a:prstGeom>
          <a:noFill/>
        </p:spPr>
        <p:txBody>
          <a:bodyPr wrap="square">
            <a:spAutoFit/>
          </a:bodyPr>
          <a:lstStyle/>
          <a:p>
            <a:r>
              <a:rPr lang="en-US" altLang="zh-CN" sz="1800" b="0" i="0" u="none" strike="noStrike" baseline="0" dirty="0">
                <a:latin typeface="NimbusRomNo9L-Regu"/>
              </a:rPr>
              <a:t>UNITER</a:t>
            </a:r>
            <a:r>
              <a:rPr lang="zh-CN" altLang="en-US" sz="1800" b="0" i="0" u="none" strike="noStrike" baseline="0" dirty="0">
                <a:latin typeface="NimbusRomNo9L-Regu"/>
              </a:rPr>
              <a:t>、</a:t>
            </a:r>
            <a:r>
              <a:rPr lang="en-US" altLang="zh-CN" sz="1800" b="0" i="0" u="none" strike="noStrike" baseline="0" dirty="0">
                <a:latin typeface="NimbusRomNo9L-Regu"/>
              </a:rPr>
              <a:t> OSCAR</a:t>
            </a:r>
            <a:r>
              <a:rPr lang="zh-CN" altLang="en-US" sz="1800" b="0" i="0" u="none" strike="noStrike" baseline="0" dirty="0">
                <a:latin typeface="NimbusRomNo9L-Regu"/>
              </a:rPr>
              <a:t>、 </a:t>
            </a:r>
            <a:r>
              <a:rPr lang="en-US" altLang="zh-CN" sz="1800" b="0" i="0" u="none" strike="noStrike" baseline="0" dirty="0" err="1">
                <a:latin typeface="NimbusRomNo9L-Regu"/>
              </a:rPr>
              <a:t>ViLT</a:t>
            </a:r>
            <a:endParaRPr lang="zh-CN" altLang="en-US" dirty="0"/>
          </a:p>
        </p:txBody>
      </p:sp>
    </p:spTree>
    <p:extLst>
      <p:ext uri="{BB962C8B-B14F-4D97-AF65-F5344CB8AC3E}">
        <p14:creationId xmlns:p14="http://schemas.microsoft.com/office/powerpoint/2010/main" val="2122185042"/>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2" name="文本框 1">
            <a:extLst>
              <a:ext uri="{FF2B5EF4-FFF2-40B4-BE49-F238E27FC236}">
                <a16:creationId xmlns:a16="http://schemas.microsoft.com/office/drawing/2014/main" id="{273EFC51-F1CF-5F7F-C2C0-42EFDB2A1B07}"/>
              </a:ext>
            </a:extLst>
          </p:cNvPr>
          <p:cNvSpPr txBox="1"/>
          <p:nvPr/>
        </p:nvSpPr>
        <p:spPr>
          <a:xfrm>
            <a:off x="507206" y="1250151"/>
            <a:ext cx="7558088"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假设需要将模态内交互和跨模态交互分离，以获得更好的多模态表示</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基于跨注意力机制来建模视觉文本交互，其中</a:t>
            </a:r>
            <a:r>
              <a:rPr lang="en-US" altLang="zh-CN" dirty="0">
                <a:latin typeface="微软雅黑" panose="020B0503020204020204" pitchFamily="34" charset="-122"/>
                <a:ea typeface="微软雅黑" panose="020B0503020204020204" pitchFamily="34" charset="-122"/>
              </a:rPr>
              <a:t>query</a:t>
            </a:r>
            <a:r>
              <a:rPr lang="zh-CN" altLang="en-US" dirty="0">
                <a:latin typeface="微软雅黑" panose="020B0503020204020204" pitchFamily="34" charset="-122"/>
                <a:ea typeface="微软雅黑" panose="020B0503020204020204" pitchFamily="34" charset="-122"/>
              </a:rPr>
              <a:t>向量来自一种模态，而</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value</a:t>
            </a:r>
            <a:r>
              <a:rPr lang="zh-CN" altLang="en-US" dirty="0">
                <a:latin typeface="微软雅黑" panose="020B0503020204020204" pitchFamily="34" charset="-122"/>
                <a:ea typeface="微软雅黑" panose="020B0503020204020204" pitchFamily="34" charset="-122"/>
              </a:rPr>
              <a:t>向量来自另一种模态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特点：以更全面的方式对输入进行编码、参数量较大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800" b="0" i="0" u="none" strike="noStrike" baseline="0" dirty="0" err="1">
                <a:latin typeface="NimbusRomNo9L-Regu"/>
              </a:rPr>
              <a:t>ViLBERT</a:t>
            </a:r>
            <a:r>
              <a:rPr lang="zh-CN" altLang="en-US" sz="1800" b="0" i="0" u="none" strike="noStrike" baseline="0" dirty="0">
                <a:latin typeface="NimbusRomNo9L-Regu"/>
              </a:rPr>
              <a:t>、</a:t>
            </a:r>
            <a:r>
              <a:rPr lang="en-US" altLang="zh-CN" sz="1800" b="0" i="0" u="none" strike="noStrike" baseline="0" dirty="0">
                <a:latin typeface="NimbusRomNo9L-Regu"/>
              </a:rPr>
              <a:t>LXMERT</a:t>
            </a:r>
            <a:r>
              <a:rPr lang="zh-CN" altLang="en-US" sz="1800" b="0" i="0" u="none" strike="noStrike" baseline="0" dirty="0">
                <a:latin typeface="NimbusRomNo9L-Regu"/>
              </a:rPr>
              <a:t>、</a:t>
            </a:r>
            <a:r>
              <a:rPr lang="en-US" altLang="zh-CN" sz="1800" b="0" i="0" u="none" strike="noStrike" baseline="0" dirty="0">
                <a:latin typeface="NimbusRomNo9L-Regu"/>
              </a:rPr>
              <a:t>ALBEF </a:t>
            </a:r>
            <a:r>
              <a:rPr lang="en-US" altLang="zh-CN" dirty="0">
                <a:latin typeface="NimbusRomNo9L-Regu"/>
              </a:rPr>
              <a:t>…</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726224"/>
            <a:ext cx="3964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双流融合架构</a:t>
            </a:r>
          </a:p>
        </p:txBody>
      </p:sp>
    </p:spTree>
    <p:extLst>
      <p:ext uri="{BB962C8B-B14F-4D97-AF65-F5344CB8AC3E}">
        <p14:creationId xmlns:p14="http://schemas.microsoft.com/office/powerpoint/2010/main" val="2242996141"/>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726224"/>
            <a:ext cx="3964782" cy="369332"/>
          </a:xfrm>
          <a:prstGeom prst="rect">
            <a:avLst/>
          </a:prstGeom>
          <a:noFill/>
        </p:spPr>
        <p:txBody>
          <a:bodyPr wrap="square">
            <a:spAutoFit/>
          </a:bodyPr>
          <a:lstStyle/>
          <a:p>
            <a:r>
              <a:rPr lang="en-US" altLang="zh-CN" sz="1800" b="0" i="0" u="none" strike="noStrike" baseline="0" dirty="0" err="1">
                <a:latin typeface="NimbusRomNo9L-Regu"/>
              </a:rPr>
              <a:t>ViLBERT</a:t>
            </a:r>
            <a:endParaRPr lang="en-US" altLang="zh-CN" sz="1800" b="0" i="0" u="none" strike="noStrike" baseline="0" dirty="0">
              <a:latin typeface="NimbusRomNo9L-Regu"/>
            </a:endParaRPr>
          </a:p>
        </p:txBody>
      </p:sp>
      <p:pic>
        <p:nvPicPr>
          <p:cNvPr id="8" name="图片 7">
            <a:extLst>
              <a:ext uri="{FF2B5EF4-FFF2-40B4-BE49-F238E27FC236}">
                <a16:creationId xmlns:a16="http://schemas.microsoft.com/office/drawing/2014/main" id="{4EC07537-21B4-9DC9-4276-00C698482587}"/>
              </a:ext>
            </a:extLst>
          </p:cNvPr>
          <p:cNvPicPr>
            <a:picLocks noChangeAspect="1"/>
          </p:cNvPicPr>
          <p:nvPr/>
        </p:nvPicPr>
        <p:blipFill>
          <a:blip r:embed="rId3"/>
          <a:stretch>
            <a:fillRect/>
          </a:stretch>
        </p:blipFill>
        <p:spPr>
          <a:xfrm>
            <a:off x="321466" y="1328734"/>
            <a:ext cx="8654615" cy="2843213"/>
          </a:xfrm>
          <a:prstGeom prst="rect">
            <a:avLst/>
          </a:prstGeom>
        </p:spPr>
      </p:pic>
    </p:spTree>
    <p:extLst>
      <p:ext uri="{BB962C8B-B14F-4D97-AF65-F5344CB8AC3E}">
        <p14:creationId xmlns:p14="http://schemas.microsoft.com/office/powerpoint/2010/main" val="3547111544"/>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726224"/>
            <a:ext cx="3964782" cy="369332"/>
          </a:xfrm>
          <a:prstGeom prst="rect">
            <a:avLst/>
          </a:prstGeom>
          <a:noFill/>
        </p:spPr>
        <p:txBody>
          <a:bodyPr wrap="square">
            <a:spAutoFit/>
          </a:bodyPr>
          <a:lstStyle/>
          <a:p>
            <a:r>
              <a:rPr lang="en-US" altLang="zh-CN" sz="1800" b="0" i="0" u="none" strike="noStrike" baseline="0" dirty="0">
                <a:latin typeface="NimbusRomNo9L-Regu"/>
              </a:rPr>
              <a:t>LXMERT</a:t>
            </a:r>
          </a:p>
        </p:txBody>
      </p:sp>
      <p:pic>
        <p:nvPicPr>
          <p:cNvPr id="2" name="图片 1">
            <a:extLst>
              <a:ext uri="{FF2B5EF4-FFF2-40B4-BE49-F238E27FC236}">
                <a16:creationId xmlns:a16="http://schemas.microsoft.com/office/drawing/2014/main" id="{706DB232-B6FD-2F0B-9B2D-84E78CBC29C3}"/>
              </a:ext>
            </a:extLst>
          </p:cNvPr>
          <p:cNvPicPr>
            <a:picLocks noChangeAspect="1"/>
          </p:cNvPicPr>
          <p:nvPr/>
        </p:nvPicPr>
        <p:blipFill>
          <a:blip r:embed="rId3"/>
          <a:stretch>
            <a:fillRect/>
          </a:stretch>
        </p:blipFill>
        <p:spPr>
          <a:xfrm>
            <a:off x="85721" y="1178719"/>
            <a:ext cx="9006529" cy="3707606"/>
          </a:xfrm>
          <a:prstGeom prst="rect">
            <a:avLst/>
          </a:prstGeom>
        </p:spPr>
      </p:pic>
    </p:spTree>
    <p:extLst>
      <p:ext uri="{BB962C8B-B14F-4D97-AF65-F5344CB8AC3E}">
        <p14:creationId xmlns:p14="http://schemas.microsoft.com/office/powerpoint/2010/main" val="3732250953"/>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798613" cy="453221"/>
          </a:xfrm>
        </p:spPr>
        <p:txBody>
          <a:bodyPr/>
          <a:lstStyle/>
          <a:p>
            <a:r>
              <a:rPr lang="zh-CN" altLang="en-US" sz="2000" dirty="0"/>
              <a:t>语言、视觉和多模态模型发展轨迹</a:t>
            </a:r>
          </a:p>
        </p:txBody>
      </p:sp>
      <p:pic>
        <p:nvPicPr>
          <p:cNvPr id="4" name="图片 3">
            <a:extLst>
              <a:ext uri="{FF2B5EF4-FFF2-40B4-BE49-F238E27FC236}">
                <a16:creationId xmlns:a16="http://schemas.microsoft.com/office/drawing/2014/main" id="{4FF0BD69-5C13-9832-C086-E6F8711613F7}"/>
              </a:ext>
            </a:extLst>
          </p:cNvPr>
          <p:cNvPicPr>
            <a:picLocks noChangeAspect="1"/>
          </p:cNvPicPr>
          <p:nvPr/>
        </p:nvPicPr>
        <p:blipFill>
          <a:blip r:embed="rId2"/>
          <a:stretch>
            <a:fillRect/>
          </a:stretch>
        </p:blipFill>
        <p:spPr>
          <a:xfrm>
            <a:off x="0" y="1015496"/>
            <a:ext cx="9144000" cy="3326819"/>
          </a:xfrm>
          <a:prstGeom prst="rect">
            <a:avLst/>
          </a:prstGeom>
        </p:spPr>
      </p:pic>
    </p:spTree>
    <p:extLst>
      <p:ext uri="{BB962C8B-B14F-4D97-AF65-F5344CB8AC3E}">
        <p14:creationId xmlns:p14="http://schemas.microsoft.com/office/powerpoint/2010/main" val="2880450778"/>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endParaRPr lang="zh-CN" altLang="en-US" sz="2000"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5" name="文本框 4">
            <a:extLst>
              <a:ext uri="{FF2B5EF4-FFF2-40B4-BE49-F238E27FC236}">
                <a16:creationId xmlns:a16="http://schemas.microsoft.com/office/drawing/2014/main" id="{27142F33-1BC0-DA3F-31C5-394A1DECDF5A}"/>
              </a:ext>
            </a:extLst>
          </p:cNvPr>
          <p:cNvSpPr txBox="1"/>
          <p:nvPr/>
        </p:nvSpPr>
        <p:spPr>
          <a:xfrm>
            <a:off x="385763" y="697648"/>
            <a:ext cx="3964782" cy="369332"/>
          </a:xfrm>
          <a:prstGeom prst="rect">
            <a:avLst/>
          </a:prstGeom>
          <a:noFill/>
        </p:spPr>
        <p:txBody>
          <a:bodyPr wrap="square">
            <a:spAutoFit/>
          </a:bodyPr>
          <a:lstStyle/>
          <a:p>
            <a:r>
              <a:rPr lang="en-US" altLang="zh-CN" sz="1800" b="0" i="0" u="none" strike="noStrike" baseline="0" dirty="0">
                <a:latin typeface="NimbusRomNo9L-Regu"/>
              </a:rPr>
              <a:t>ALBEF</a:t>
            </a:r>
          </a:p>
        </p:txBody>
      </p:sp>
      <p:pic>
        <p:nvPicPr>
          <p:cNvPr id="2" name="图片 1">
            <a:extLst>
              <a:ext uri="{FF2B5EF4-FFF2-40B4-BE49-F238E27FC236}">
                <a16:creationId xmlns:a16="http://schemas.microsoft.com/office/drawing/2014/main" id="{9082D0DA-DF40-C306-85CD-F8541AAA3D29}"/>
              </a:ext>
            </a:extLst>
          </p:cNvPr>
          <p:cNvPicPr>
            <a:picLocks noChangeAspect="1"/>
          </p:cNvPicPr>
          <p:nvPr/>
        </p:nvPicPr>
        <p:blipFill>
          <a:blip r:embed="rId3"/>
          <a:stretch>
            <a:fillRect/>
          </a:stretch>
        </p:blipFill>
        <p:spPr>
          <a:xfrm>
            <a:off x="635795" y="1035843"/>
            <a:ext cx="7972425" cy="3771900"/>
          </a:xfrm>
          <a:prstGeom prst="rect">
            <a:avLst/>
          </a:prstGeom>
        </p:spPr>
      </p:pic>
    </p:spTree>
    <p:extLst>
      <p:ext uri="{BB962C8B-B14F-4D97-AF65-F5344CB8AC3E}">
        <p14:creationId xmlns:p14="http://schemas.microsoft.com/office/powerpoint/2010/main" val="2854191569"/>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3" y="726224"/>
            <a:ext cx="7700962"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分别利用两个单模态编码器编码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采用简单的模态交互方法，如浅注意层或点积，将图像嵌入和文本嵌入投影到相同的语义空间，用于计算视觉文本相似度得分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适用于</a:t>
            </a:r>
            <a:r>
              <a:rPr lang="en-US" altLang="zh-CN" dirty="0">
                <a:latin typeface="微软雅黑" panose="020B0503020204020204" pitchFamily="34" charset="-122"/>
                <a:ea typeface="微软雅黑" panose="020B0503020204020204" pitchFamily="34" charset="-122"/>
              </a:rPr>
              <a:t>V-L</a:t>
            </a:r>
            <a:r>
              <a:rPr lang="zh-CN" altLang="en-US" dirty="0">
                <a:latin typeface="微软雅黑" panose="020B0503020204020204" pitchFamily="34" charset="-122"/>
                <a:ea typeface="微软雅黑" panose="020B0503020204020204" pitchFamily="34" charset="-122"/>
              </a:rPr>
              <a:t>检索等跨模态匹配任务（融合模型对</a:t>
            </a:r>
            <a:r>
              <a:rPr lang="en-US" altLang="zh-CN" dirty="0">
                <a:latin typeface="微软雅黑" panose="020B0503020204020204" pitchFamily="34" charset="-122"/>
                <a:ea typeface="微软雅黑" panose="020B0503020204020204" pitchFamily="34" charset="-122"/>
              </a:rPr>
              <a:t>V-L</a:t>
            </a:r>
            <a:r>
              <a:rPr lang="zh-CN" altLang="en-US" dirty="0">
                <a:latin typeface="微软雅黑" panose="020B0503020204020204" pitchFamily="34" charset="-122"/>
                <a:ea typeface="微软雅黑" panose="020B0503020204020204" pitchFamily="34" charset="-122"/>
              </a:rPr>
              <a:t>进行联合编码，推理速度较慢）</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ALIGN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CLIP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1319112"/>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407194" y="517525"/>
            <a:ext cx="7700962" cy="458908"/>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ALIGN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CLIP</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DEEDFB7-C8F4-363C-6045-55C654071D3A}"/>
              </a:ext>
            </a:extLst>
          </p:cNvPr>
          <p:cNvPicPr>
            <a:picLocks noChangeAspect="1"/>
          </p:cNvPicPr>
          <p:nvPr/>
        </p:nvPicPr>
        <p:blipFill>
          <a:blip r:embed="rId3"/>
          <a:stretch>
            <a:fillRect/>
          </a:stretch>
        </p:blipFill>
        <p:spPr>
          <a:xfrm>
            <a:off x="3421861" y="0"/>
            <a:ext cx="5700712" cy="2690550"/>
          </a:xfrm>
          <a:prstGeom prst="rect">
            <a:avLst/>
          </a:prstGeom>
        </p:spPr>
      </p:pic>
      <p:pic>
        <p:nvPicPr>
          <p:cNvPr id="7" name="图片 6">
            <a:extLst>
              <a:ext uri="{FF2B5EF4-FFF2-40B4-BE49-F238E27FC236}">
                <a16:creationId xmlns:a16="http://schemas.microsoft.com/office/drawing/2014/main" id="{ABEC6157-6CAF-59E8-F38D-47D023F0E8E1}"/>
              </a:ext>
            </a:extLst>
          </p:cNvPr>
          <p:cNvPicPr>
            <a:picLocks noChangeAspect="1"/>
          </p:cNvPicPr>
          <p:nvPr/>
        </p:nvPicPr>
        <p:blipFill>
          <a:blip r:embed="rId4"/>
          <a:stretch>
            <a:fillRect/>
          </a:stretch>
        </p:blipFill>
        <p:spPr>
          <a:xfrm>
            <a:off x="38093" y="2671766"/>
            <a:ext cx="6512725" cy="2461889"/>
          </a:xfrm>
          <a:prstGeom prst="rect">
            <a:avLst/>
          </a:prstGeom>
        </p:spPr>
      </p:pic>
    </p:spTree>
    <p:extLst>
      <p:ext uri="{BB962C8B-B14F-4D97-AF65-F5344CB8AC3E}">
        <p14:creationId xmlns:p14="http://schemas.microsoft.com/office/powerpoint/2010/main" val="1987311488"/>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r>
              <a:rPr lang="en-US" altLang="zh-CN" sz="2000" dirty="0">
                <a:solidFill>
                  <a:prstClr val="black">
                    <a:lumMod val="75000"/>
                    <a:lumOff val="25000"/>
                  </a:prstClr>
                </a:solidFill>
              </a:rPr>
              <a:t>+</a:t>
            </a:r>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2" y="726224"/>
            <a:ext cx="8029575"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结合两种类型的优点：融合模型在</a:t>
            </a:r>
            <a:r>
              <a:rPr lang="en-US" altLang="zh-CN" dirty="0">
                <a:latin typeface="微软雅黑" panose="020B0503020204020204" pitchFamily="34" charset="-122"/>
                <a:ea typeface="微软雅黑" panose="020B0503020204020204" pitchFamily="34" charset="-122"/>
              </a:rPr>
              <a:t>V-L</a:t>
            </a:r>
            <a:r>
              <a:rPr lang="zh-CN" altLang="en-US" dirty="0">
                <a:latin typeface="微软雅黑" panose="020B0503020204020204" pitchFamily="34" charset="-122"/>
                <a:ea typeface="微软雅黑" panose="020B0503020204020204" pitchFamily="34" charset="-122"/>
              </a:rPr>
              <a:t>理解任务上表现较好，而双编码器模型在</a:t>
            </a:r>
            <a:r>
              <a:rPr lang="en-US" altLang="zh-CN" dirty="0">
                <a:latin typeface="微软雅黑" panose="020B0503020204020204" pitchFamily="34" charset="-122"/>
                <a:ea typeface="微软雅黑" panose="020B0503020204020204" pitchFamily="34" charset="-122"/>
              </a:rPr>
              <a:t>V-L</a:t>
            </a:r>
            <a:r>
              <a:rPr lang="zh-CN" altLang="en-US" dirty="0">
                <a:latin typeface="微软雅黑" panose="020B0503020204020204" pitchFamily="34" charset="-122"/>
                <a:ea typeface="微软雅黑" panose="020B0503020204020204" pitchFamily="34" charset="-122"/>
              </a:rPr>
              <a:t>检索任务上表现较好</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FLAVA</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VLMo</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036B86A-7AD1-F898-849B-EC7EBD0DCAFA}"/>
              </a:ext>
            </a:extLst>
          </p:cNvPr>
          <p:cNvPicPr>
            <a:picLocks noChangeAspect="1"/>
          </p:cNvPicPr>
          <p:nvPr/>
        </p:nvPicPr>
        <p:blipFill>
          <a:blip r:embed="rId3"/>
          <a:stretch>
            <a:fillRect/>
          </a:stretch>
        </p:blipFill>
        <p:spPr>
          <a:xfrm>
            <a:off x="1242139" y="2224828"/>
            <a:ext cx="6146879" cy="2135981"/>
          </a:xfrm>
          <a:prstGeom prst="rect">
            <a:avLst/>
          </a:prstGeom>
        </p:spPr>
      </p:pic>
    </p:spTree>
    <p:extLst>
      <p:ext uri="{BB962C8B-B14F-4D97-AF65-F5344CB8AC3E}">
        <p14:creationId xmlns:p14="http://schemas.microsoft.com/office/powerpoint/2010/main" val="3472918281"/>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r>
              <a:rPr lang="en-US" altLang="zh-CN" sz="2000" dirty="0">
                <a:solidFill>
                  <a:prstClr val="black">
                    <a:lumMod val="75000"/>
                    <a:lumOff val="25000"/>
                  </a:prstClr>
                </a:solidFill>
              </a:rPr>
              <a:t>+</a:t>
            </a:r>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2" y="726224"/>
            <a:ext cx="8029575" cy="458908"/>
          </a:xfrm>
          <a:prstGeom prst="rect">
            <a:avLst/>
          </a:prstGeom>
          <a:noFill/>
        </p:spPr>
        <p:txBody>
          <a:bodyPr wrap="square">
            <a:spAutoFit/>
          </a:bodyPr>
          <a:lstStyle/>
          <a:p>
            <a:pPr>
              <a:lnSpc>
                <a:spcPct val="150000"/>
              </a:lnSpc>
            </a:pPr>
            <a:r>
              <a:rPr lang="en-US" altLang="zh-CN" dirty="0"/>
              <a:t>DIDE</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DF29AB5-C08D-59E2-D1FD-BAE7516738C8}"/>
              </a:ext>
            </a:extLst>
          </p:cNvPr>
          <p:cNvPicPr>
            <a:picLocks noChangeAspect="1"/>
          </p:cNvPicPr>
          <p:nvPr/>
        </p:nvPicPr>
        <p:blipFill>
          <a:blip r:embed="rId3"/>
          <a:stretch>
            <a:fillRect/>
          </a:stretch>
        </p:blipFill>
        <p:spPr>
          <a:xfrm>
            <a:off x="0" y="1210383"/>
            <a:ext cx="9144000" cy="3494254"/>
          </a:xfrm>
          <a:prstGeom prst="rect">
            <a:avLst/>
          </a:prstGeom>
        </p:spPr>
      </p:pic>
    </p:spTree>
    <p:extLst>
      <p:ext uri="{BB962C8B-B14F-4D97-AF65-F5344CB8AC3E}">
        <p14:creationId xmlns:p14="http://schemas.microsoft.com/office/powerpoint/2010/main" val="2216434235"/>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r>
              <a:rPr lang="en-US" altLang="zh-CN" sz="2000" dirty="0">
                <a:solidFill>
                  <a:prstClr val="black">
                    <a:lumMod val="75000"/>
                    <a:lumOff val="25000"/>
                  </a:prstClr>
                </a:solidFill>
              </a:rPr>
              <a:t>+</a:t>
            </a:r>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2" y="726224"/>
            <a:ext cx="8029575" cy="458908"/>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FLAVA</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4D725E2-20B7-D8EA-0363-EF2DAD2776AA}"/>
              </a:ext>
            </a:extLst>
          </p:cNvPr>
          <p:cNvPicPr>
            <a:picLocks noChangeAspect="1"/>
          </p:cNvPicPr>
          <p:nvPr/>
        </p:nvPicPr>
        <p:blipFill>
          <a:blip r:embed="rId3"/>
          <a:stretch>
            <a:fillRect/>
          </a:stretch>
        </p:blipFill>
        <p:spPr>
          <a:xfrm>
            <a:off x="0" y="1145772"/>
            <a:ext cx="9144000" cy="3509170"/>
          </a:xfrm>
          <a:prstGeom prst="rect">
            <a:avLst/>
          </a:prstGeom>
        </p:spPr>
      </p:pic>
    </p:spTree>
    <p:extLst>
      <p:ext uri="{BB962C8B-B14F-4D97-AF65-F5344CB8AC3E}">
        <p14:creationId xmlns:p14="http://schemas.microsoft.com/office/powerpoint/2010/main" val="2530971018"/>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ADA9257-FA8B-57EE-B016-6BF34DBD1490}"/>
              </a:ext>
            </a:extLst>
          </p:cNvPr>
          <p:cNvSpPr>
            <a:spLocks noGrp="1"/>
          </p:cNvSpPr>
          <p:nvPr>
            <p:ph type="title"/>
          </p:nvPr>
        </p:nvSpPr>
        <p:spPr>
          <a:xfrm>
            <a:off x="301625" y="63500"/>
            <a:ext cx="5799138" cy="454025"/>
          </a:xfrm>
        </p:spPr>
        <p:txBody>
          <a:bodyPr/>
          <a:lstStyle/>
          <a:p>
            <a:r>
              <a:rPr lang="zh-CN" altLang="en-US" sz="2000" dirty="0">
                <a:solidFill>
                  <a:prstClr val="black">
                    <a:lumMod val="75000"/>
                    <a:lumOff val="25000"/>
                  </a:prstClr>
                </a:solidFill>
              </a:rPr>
              <a:t>融合模型</a:t>
            </a:r>
            <a:r>
              <a:rPr lang="en-US" altLang="zh-CN" sz="2000" dirty="0">
                <a:solidFill>
                  <a:prstClr val="black">
                    <a:lumMod val="75000"/>
                    <a:lumOff val="25000"/>
                  </a:prstClr>
                </a:solidFill>
              </a:rPr>
              <a:t>+</a:t>
            </a:r>
            <a:r>
              <a:rPr lang="zh-CN" altLang="en-US" sz="2000" dirty="0">
                <a:solidFill>
                  <a:prstClr val="black">
                    <a:lumMod val="75000"/>
                    <a:lumOff val="25000"/>
                  </a:prstClr>
                </a:solidFill>
              </a:rPr>
              <a:t>双编码器模型</a:t>
            </a:r>
            <a:endParaRPr lang="zh-CN" altLang="en-US" dirty="0"/>
          </a:p>
        </p:txBody>
      </p:sp>
      <p:sp>
        <p:nvSpPr>
          <p:cNvPr id="4" name="标题 1">
            <a:extLst>
              <a:ext uri="{FF2B5EF4-FFF2-40B4-BE49-F238E27FC236}">
                <a16:creationId xmlns:a16="http://schemas.microsoft.com/office/drawing/2014/main" id="{B579F155-E350-DADC-8305-4202C6EE2025}"/>
              </a:ext>
            </a:extLst>
          </p:cNvPr>
          <p:cNvSpPr txBox="1">
            <a:spLocks/>
          </p:cNvSpPr>
          <p:nvPr/>
        </p:nvSpPr>
        <p:spPr>
          <a:xfrm>
            <a:off x="301625" y="63500"/>
            <a:ext cx="5097463" cy="454025"/>
          </a:xfrm>
          <a:prstGeom prst="rect">
            <a:avLst/>
          </a:prstGeom>
        </p:spPr>
        <p:txBody>
          <a:bodyPr anchor="b" anchorCtr="0"/>
          <a:lstStyle>
            <a:lvl1pPr algn="l" rtl="0" eaLnBrk="1" latinLnBrk="0" hangingPunct="1">
              <a:spcBef>
                <a:spcPct val="0"/>
              </a:spcBef>
              <a:buNone/>
              <a:defRPr kumimoji="0" sz="2600" b="1" kern="120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mj-cs"/>
              </a:defRPr>
            </a:lvl1pPr>
          </a:lstStyle>
          <a:p>
            <a:pPr fontAlgn="auto">
              <a:spcAft>
                <a:spcPts val="0"/>
              </a:spcAft>
            </a:pPr>
            <a:endParaRPr lang="zh-CN" altLang="en-US" dirty="0"/>
          </a:p>
        </p:txBody>
      </p:sp>
      <p:sp>
        <p:nvSpPr>
          <p:cNvPr id="11" name="文本框 10">
            <a:extLst>
              <a:ext uri="{FF2B5EF4-FFF2-40B4-BE49-F238E27FC236}">
                <a16:creationId xmlns:a16="http://schemas.microsoft.com/office/drawing/2014/main" id="{D1C1E328-327D-83D6-BDC1-124A8AB56017}"/>
              </a:ext>
            </a:extLst>
          </p:cNvPr>
          <p:cNvSpPr txBox="1"/>
          <p:nvPr/>
        </p:nvSpPr>
        <p:spPr>
          <a:xfrm>
            <a:off x="385762" y="726224"/>
            <a:ext cx="8029575" cy="458908"/>
          </a:xfrm>
          <a:prstGeom prst="rect">
            <a:avLst/>
          </a:prstGeom>
          <a:noFill/>
        </p:spPr>
        <p:txBody>
          <a:bodyPr wrap="square">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VLMo</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119E5F1-661B-B548-F8BE-005016282F75}"/>
              </a:ext>
            </a:extLst>
          </p:cNvPr>
          <p:cNvPicPr>
            <a:picLocks noChangeAspect="1"/>
          </p:cNvPicPr>
          <p:nvPr/>
        </p:nvPicPr>
        <p:blipFill>
          <a:blip r:embed="rId3"/>
          <a:stretch>
            <a:fillRect/>
          </a:stretch>
        </p:blipFill>
        <p:spPr>
          <a:xfrm>
            <a:off x="1652162" y="517524"/>
            <a:ext cx="5778955" cy="4625975"/>
          </a:xfrm>
          <a:prstGeom prst="rect">
            <a:avLst/>
          </a:prstGeom>
        </p:spPr>
      </p:pic>
    </p:spTree>
    <p:extLst>
      <p:ext uri="{BB962C8B-B14F-4D97-AF65-F5344CB8AC3E}">
        <p14:creationId xmlns:p14="http://schemas.microsoft.com/office/powerpoint/2010/main" val="3149070436"/>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2837080" y="2790522"/>
            <a:ext cx="2877711"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多模态大模型</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04</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
        <p:nvSpPr>
          <p:cNvPr id="3" name="文本框 2">
            <a:extLst>
              <a:ext uri="{FF2B5EF4-FFF2-40B4-BE49-F238E27FC236}">
                <a16:creationId xmlns:a16="http://schemas.microsoft.com/office/drawing/2014/main" id="{3E699997-E6B9-DAAD-43A2-37FF3FB67596}"/>
              </a:ext>
            </a:extLst>
          </p:cNvPr>
          <p:cNvSpPr txBox="1"/>
          <p:nvPr/>
        </p:nvSpPr>
        <p:spPr>
          <a:xfrm>
            <a:off x="5379243" y="4733990"/>
            <a:ext cx="4572000" cy="369332"/>
          </a:xfrm>
          <a:prstGeom prst="rect">
            <a:avLst/>
          </a:prstGeom>
          <a:noFill/>
        </p:spPr>
        <p:txBody>
          <a:bodyPr wrap="square">
            <a:spAutoFit/>
          </a:bodyPr>
          <a:lstStyle/>
          <a:p>
            <a:r>
              <a:rPr lang="zh-CN" altLang="en-US" dirty="0"/>
              <a:t>https://arxiv.org/pdf/2309.10020.pdf</a:t>
            </a:r>
          </a:p>
        </p:txBody>
      </p:sp>
    </p:spTree>
    <p:extLst>
      <p:ext uri="{BB962C8B-B14F-4D97-AF65-F5344CB8AC3E}">
        <p14:creationId xmlns:p14="http://schemas.microsoft.com/office/powerpoint/2010/main" val="490730930"/>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多模态模型已经从专用走向通用</a:t>
            </a:r>
          </a:p>
        </p:txBody>
      </p:sp>
      <p:pic>
        <p:nvPicPr>
          <p:cNvPr id="3" name="图片 2">
            <a:extLst>
              <a:ext uri="{FF2B5EF4-FFF2-40B4-BE49-F238E27FC236}">
                <a16:creationId xmlns:a16="http://schemas.microsoft.com/office/drawing/2014/main" id="{091F4D16-DC61-8CB5-6648-23A429F80EF0}"/>
              </a:ext>
            </a:extLst>
          </p:cNvPr>
          <p:cNvPicPr>
            <a:picLocks noChangeAspect="1"/>
          </p:cNvPicPr>
          <p:nvPr/>
        </p:nvPicPr>
        <p:blipFill>
          <a:blip r:embed="rId2"/>
          <a:stretch>
            <a:fillRect/>
          </a:stretch>
        </p:blipFill>
        <p:spPr>
          <a:xfrm>
            <a:off x="1422366" y="1173171"/>
            <a:ext cx="5996667" cy="2348695"/>
          </a:xfrm>
          <a:prstGeom prst="rect">
            <a:avLst/>
          </a:prstGeom>
        </p:spPr>
      </p:pic>
    </p:spTree>
    <p:extLst>
      <p:ext uri="{BB962C8B-B14F-4D97-AF65-F5344CB8AC3E}">
        <p14:creationId xmlns:p14="http://schemas.microsoft.com/office/powerpoint/2010/main" val="1479311096"/>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多模态大模型的发展</a:t>
            </a:r>
          </a:p>
        </p:txBody>
      </p:sp>
      <p:pic>
        <p:nvPicPr>
          <p:cNvPr id="5" name="图片 4">
            <a:extLst>
              <a:ext uri="{FF2B5EF4-FFF2-40B4-BE49-F238E27FC236}">
                <a16:creationId xmlns:a16="http://schemas.microsoft.com/office/drawing/2014/main" id="{477FB8D9-8040-6655-D656-9E86E216828F}"/>
              </a:ext>
            </a:extLst>
          </p:cNvPr>
          <p:cNvPicPr>
            <a:picLocks noChangeAspect="1"/>
          </p:cNvPicPr>
          <p:nvPr/>
        </p:nvPicPr>
        <p:blipFill>
          <a:blip r:embed="rId2"/>
          <a:stretch>
            <a:fillRect/>
          </a:stretch>
        </p:blipFill>
        <p:spPr>
          <a:xfrm>
            <a:off x="402439" y="614359"/>
            <a:ext cx="8376943" cy="4312443"/>
          </a:xfrm>
          <a:prstGeom prst="rect">
            <a:avLst/>
          </a:prstGeom>
        </p:spPr>
      </p:pic>
    </p:spTree>
    <p:extLst>
      <p:ext uri="{BB962C8B-B14F-4D97-AF65-F5344CB8AC3E}">
        <p14:creationId xmlns:p14="http://schemas.microsoft.com/office/powerpoint/2010/main" val="3862608883"/>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sz="2000" dirty="0"/>
              <a:t>任务特定的多模态预训练模型</a:t>
            </a:r>
          </a:p>
        </p:txBody>
      </p:sp>
      <p:pic>
        <p:nvPicPr>
          <p:cNvPr id="3" name="图片 2">
            <a:extLst>
              <a:ext uri="{FF2B5EF4-FFF2-40B4-BE49-F238E27FC236}">
                <a16:creationId xmlns:a16="http://schemas.microsoft.com/office/drawing/2014/main" id="{F76A2E79-CF81-37A5-D589-0B67551D9BA8}"/>
              </a:ext>
            </a:extLst>
          </p:cNvPr>
          <p:cNvPicPr>
            <a:picLocks noChangeAspect="1"/>
          </p:cNvPicPr>
          <p:nvPr/>
        </p:nvPicPr>
        <p:blipFill>
          <a:blip r:embed="rId2"/>
          <a:stretch>
            <a:fillRect/>
          </a:stretch>
        </p:blipFill>
        <p:spPr>
          <a:xfrm>
            <a:off x="1380807" y="572158"/>
            <a:ext cx="6531428" cy="4571342"/>
          </a:xfrm>
          <a:prstGeom prst="rect">
            <a:avLst/>
          </a:prstGeom>
        </p:spPr>
      </p:pic>
    </p:spTree>
    <p:extLst>
      <p:ext uri="{BB962C8B-B14F-4D97-AF65-F5344CB8AC3E}">
        <p14:creationId xmlns:p14="http://schemas.microsoft.com/office/powerpoint/2010/main" val="3886323582"/>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多模态大模型的发展</a:t>
            </a:r>
          </a:p>
        </p:txBody>
      </p:sp>
      <p:pic>
        <p:nvPicPr>
          <p:cNvPr id="4" name="图片 3">
            <a:extLst>
              <a:ext uri="{FF2B5EF4-FFF2-40B4-BE49-F238E27FC236}">
                <a16:creationId xmlns:a16="http://schemas.microsoft.com/office/drawing/2014/main" id="{6C08585A-BD71-A28D-F3A3-CF335BB1029C}"/>
              </a:ext>
            </a:extLst>
          </p:cNvPr>
          <p:cNvPicPr>
            <a:picLocks noChangeAspect="1"/>
          </p:cNvPicPr>
          <p:nvPr/>
        </p:nvPicPr>
        <p:blipFill>
          <a:blip r:embed="rId2"/>
          <a:stretch>
            <a:fillRect/>
          </a:stretch>
        </p:blipFill>
        <p:spPr>
          <a:xfrm>
            <a:off x="773954" y="516856"/>
            <a:ext cx="7012711" cy="4626643"/>
          </a:xfrm>
          <a:prstGeom prst="rect">
            <a:avLst/>
          </a:prstGeom>
        </p:spPr>
      </p:pic>
    </p:spTree>
    <p:extLst>
      <p:ext uri="{BB962C8B-B14F-4D97-AF65-F5344CB8AC3E}">
        <p14:creationId xmlns:p14="http://schemas.microsoft.com/office/powerpoint/2010/main" val="2931373355"/>
      </p:ext>
    </p:extLst>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多模态大模型</a:t>
            </a:r>
          </a:p>
        </p:txBody>
      </p:sp>
      <p:sp>
        <p:nvSpPr>
          <p:cNvPr id="5" name="文本框 4">
            <a:extLst>
              <a:ext uri="{FF2B5EF4-FFF2-40B4-BE49-F238E27FC236}">
                <a16:creationId xmlns:a16="http://schemas.microsoft.com/office/drawing/2014/main" id="{3719A09D-7710-A5D2-F5DB-F15976BF7D41}"/>
              </a:ext>
            </a:extLst>
          </p:cNvPr>
          <p:cNvSpPr txBox="1"/>
          <p:nvPr/>
        </p:nvSpPr>
        <p:spPr>
          <a:xfrm>
            <a:off x="385762" y="583344"/>
            <a:ext cx="8365332" cy="458908"/>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当前</a:t>
            </a:r>
            <a:r>
              <a:rPr lang="en-US" altLang="zh-CN" dirty="0">
                <a:latin typeface="微软雅黑" panose="020B0503020204020204" pitchFamily="34" charset="-122"/>
                <a:ea typeface="微软雅黑" panose="020B0503020204020204" pitchFamily="34" charset="-122"/>
              </a:rPr>
              <a:t>MLLM</a:t>
            </a:r>
            <a:r>
              <a:rPr lang="zh-CN" altLang="en-US" dirty="0">
                <a:latin typeface="微软雅黑" panose="020B0503020204020204" pitchFamily="34" charset="-122"/>
                <a:ea typeface="微软雅黑" panose="020B0503020204020204" pitchFamily="34" charset="-122"/>
              </a:rPr>
              <a:t>主要是图像到文本的生成模型，它将图像作为输入，并输出文本序列</a:t>
            </a:r>
          </a:p>
        </p:txBody>
      </p:sp>
      <p:pic>
        <p:nvPicPr>
          <p:cNvPr id="6" name="图片 5">
            <a:extLst>
              <a:ext uri="{FF2B5EF4-FFF2-40B4-BE49-F238E27FC236}">
                <a16:creationId xmlns:a16="http://schemas.microsoft.com/office/drawing/2014/main" id="{4616CE77-F465-E3AB-ADAF-54A11B6398F4}"/>
              </a:ext>
            </a:extLst>
          </p:cNvPr>
          <p:cNvPicPr>
            <a:picLocks noChangeAspect="1"/>
          </p:cNvPicPr>
          <p:nvPr/>
        </p:nvPicPr>
        <p:blipFill>
          <a:blip r:embed="rId2"/>
          <a:stretch>
            <a:fillRect/>
          </a:stretch>
        </p:blipFill>
        <p:spPr>
          <a:xfrm>
            <a:off x="1625997" y="1121568"/>
            <a:ext cx="5724430" cy="4021931"/>
          </a:xfrm>
          <a:prstGeom prst="rect">
            <a:avLst/>
          </a:prstGeom>
        </p:spPr>
      </p:pic>
    </p:spTree>
    <p:extLst>
      <p:ext uri="{BB962C8B-B14F-4D97-AF65-F5344CB8AC3E}">
        <p14:creationId xmlns:p14="http://schemas.microsoft.com/office/powerpoint/2010/main" val="3758613672"/>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多模态大模型</a:t>
            </a:r>
          </a:p>
        </p:txBody>
      </p:sp>
      <p:pic>
        <p:nvPicPr>
          <p:cNvPr id="3" name="图片 2">
            <a:extLst>
              <a:ext uri="{FF2B5EF4-FFF2-40B4-BE49-F238E27FC236}">
                <a16:creationId xmlns:a16="http://schemas.microsoft.com/office/drawing/2014/main" id="{2262F57B-5988-40EF-65ED-5486454BDA7D}"/>
              </a:ext>
            </a:extLst>
          </p:cNvPr>
          <p:cNvPicPr>
            <a:picLocks noChangeAspect="1"/>
          </p:cNvPicPr>
          <p:nvPr/>
        </p:nvPicPr>
        <p:blipFill>
          <a:blip r:embed="rId3"/>
          <a:stretch>
            <a:fillRect/>
          </a:stretch>
        </p:blipFill>
        <p:spPr>
          <a:xfrm>
            <a:off x="0" y="742951"/>
            <a:ext cx="9036490" cy="3802856"/>
          </a:xfrm>
          <a:prstGeom prst="rect">
            <a:avLst/>
          </a:prstGeom>
        </p:spPr>
      </p:pic>
    </p:spTree>
    <p:extLst>
      <p:ext uri="{BB962C8B-B14F-4D97-AF65-F5344CB8AC3E}">
        <p14:creationId xmlns:p14="http://schemas.microsoft.com/office/powerpoint/2010/main" val="485698671"/>
      </p:ext>
    </p:extLst>
  </p:cSld>
  <p:clrMapOvr>
    <a:masterClrMapping/>
  </p:clrMapOvr>
  <p:transition spd="slow">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584300" cy="453221"/>
          </a:xfrm>
        </p:spPr>
        <p:txBody>
          <a:bodyPr/>
          <a:lstStyle/>
          <a:p>
            <a:r>
              <a:rPr lang="zh-CN" altLang="en-US" sz="2000" dirty="0"/>
              <a:t>多模态大模型</a:t>
            </a:r>
          </a:p>
        </p:txBody>
      </p:sp>
      <p:pic>
        <p:nvPicPr>
          <p:cNvPr id="4" name="图片 3">
            <a:extLst>
              <a:ext uri="{FF2B5EF4-FFF2-40B4-BE49-F238E27FC236}">
                <a16:creationId xmlns:a16="http://schemas.microsoft.com/office/drawing/2014/main" id="{F231D2EF-68B0-C3A0-948B-2DAE47E89205}"/>
              </a:ext>
            </a:extLst>
          </p:cNvPr>
          <p:cNvPicPr>
            <a:picLocks noChangeAspect="1"/>
          </p:cNvPicPr>
          <p:nvPr/>
        </p:nvPicPr>
        <p:blipFill>
          <a:blip r:embed="rId3"/>
          <a:stretch>
            <a:fillRect/>
          </a:stretch>
        </p:blipFill>
        <p:spPr>
          <a:xfrm>
            <a:off x="709612" y="695327"/>
            <a:ext cx="7724775" cy="3895725"/>
          </a:xfrm>
          <a:prstGeom prst="rect">
            <a:avLst/>
          </a:prstGeom>
        </p:spPr>
      </p:pic>
    </p:spTree>
    <p:extLst>
      <p:ext uri="{BB962C8B-B14F-4D97-AF65-F5344CB8AC3E}">
        <p14:creationId xmlns:p14="http://schemas.microsoft.com/office/powerpoint/2010/main" val="1529743406"/>
      </p:ext>
    </p:extLst>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42097" y="2514283"/>
            <a:ext cx="6059805" cy="830580"/>
          </a:xfrm>
          <a:prstGeom prst="rect">
            <a:avLst/>
          </a:prstGeom>
          <a:noFill/>
        </p:spPr>
        <p:txBody>
          <a:bodyPr wrap="square" lIns="0" tIns="0" rIns="0" bIns="0" rtlCol="0">
            <a:spAutoFit/>
            <a:scene3d>
              <a:camera prst="orthographicFront"/>
              <a:lightRig rig="threePt" dir="t"/>
            </a:scene3d>
            <a:sp3d extrusionH="57150">
              <a:bevelT w="0" h="0"/>
            </a:sp3d>
          </a:bodyPr>
          <a:lstStyle>
            <a:defPPr>
              <a:defRPr lang="zh-CN"/>
            </a:defPPr>
            <a:lvl1pPr marR="0" lvl="0" indent="0" algn="ctr" fontAlgn="auto">
              <a:lnSpc>
                <a:spcPct val="100000"/>
              </a:lnSpc>
              <a:spcBef>
                <a:spcPts val="0"/>
              </a:spcBef>
              <a:spcAft>
                <a:spcPts val="0"/>
              </a:spcAft>
              <a:buClrTx/>
              <a:buSzTx/>
              <a:buFontTx/>
              <a:buNone/>
              <a:defRPr kumimoji="0" sz="7200" b="0" i="0" u="none" strike="noStrike" cap="none" spc="0" normalizeH="0" baseline="0">
                <a:ln>
                  <a:noFill/>
                </a:ln>
                <a:gradFill>
                  <a:gsLst>
                    <a:gs pos="0">
                      <a:prstClr val="white"/>
                    </a:gs>
                    <a:gs pos="55000">
                      <a:srgbClr val="FCE291"/>
                    </a:gs>
                  </a:gsLst>
                  <a:lin ang="5400000" scaled="1"/>
                </a:gradFill>
                <a:effectLst>
                  <a:outerShdw blurRad="317500" sx="103000" sy="103000" algn="ctr" rotWithShape="0">
                    <a:srgbClr val="FCE291">
                      <a:alpha val="60000"/>
                    </a:srgbClr>
                  </a:outerShdw>
                </a:effectLst>
                <a:uLnTx/>
                <a:uFillTx/>
                <a:latin typeface="方正清刻本悦宋简体"/>
                <a:ea typeface="方正清刻本悦宋简体"/>
                <a:cs typeface="+mj-cs"/>
              </a:defRPr>
            </a:lvl1pPr>
          </a:lstStyle>
          <a:p>
            <a:r>
              <a:rPr lang="zh-CN" altLang="en-US" sz="5400" dirty="0">
                <a:solidFill>
                  <a:schemeClr val="bg1"/>
                </a:solidFill>
                <a:latin typeface="华文彩云" panose="02010800040101010101" pitchFamily="2" charset="-122"/>
                <a:ea typeface="华文彩云" panose="02010800040101010101" pitchFamily="2" charset="-122"/>
              </a:rPr>
              <a:t>谢谢大家</a:t>
            </a:r>
          </a:p>
        </p:txBody>
      </p:sp>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sz="2000" dirty="0"/>
              <a:t>多模态大模型</a:t>
            </a:r>
          </a:p>
        </p:txBody>
      </p:sp>
      <p:pic>
        <p:nvPicPr>
          <p:cNvPr id="5" name="图片 4">
            <a:extLst>
              <a:ext uri="{FF2B5EF4-FFF2-40B4-BE49-F238E27FC236}">
                <a16:creationId xmlns:a16="http://schemas.microsoft.com/office/drawing/2014/main" id="{3FE42B4A-B42E-45E0-550B-1CF27257C42F}"/>
              </a:ext>
            </a:extLst>
          </p:cNvPr>
          <p:cNvPicPr>
            <a:picLocks noChangeAspect="1"/>
          </p:cNvPicPr>
          <p:nvPr/>
        </p:nvPicPr>
        <p:blipFill>
          <a:blip r:embed="rId2"/>
          <a:stretch>
            <a:fillRect/>
          </a:stretch>
        </p:blipFill>
        <p:spPr>
          <a:xfrm>
            <a:off x="778364" y="629308"/>
            <a:ext cx="7455210" cy="4450556"/>
          </a:xfrm>
          <a:prstGeom prst="rect">
            <a:avLst/>
          </a:prstGeom>
        </p:spPr>
      </p:pic>
    </p:spTree>
    <p:extLst>
      <p:ext uri="{BB962C8B-B14F-4D97-AF65-F5344CB8AC3E}">
        <p14:creationId xmlns:p14="http://schemas.microsoft.com/office/powerpoint/2010/main" val="1305744005"/>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2414588" y="2791534"/>
            <a:ext cx="3750469" cy="584775"/>
          </a:xfrm>
          <a:prstGeom prst="rect">
            <a:avLst/>
          </a:prstGeom>
          <a:noFill/>
          <a:ln>
            <a:noFill/>
          </a:ln>
        </p:spPr>
        <p:txBody>
          <a:bodyPr wrap="squar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多模态预训练任务</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02</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extLst>
      <p:ext uri="{BB962C8B-B14F-4D97-AF65-F5344CB8AC3E}">
        <p14:creationId xmlns:p14="http://schemas.microsoft.com/office/powerpoint/2010/main" val="2968593970"/>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6791594" cy="453221"/>
          </a:xfrm>
        </p:spPr>
        <p:txBody>
          <a:bodyPr/>
          <a:lstStyle/>
          <a:p>
            <a:r>
              <a:rPr lang="zh-CN" altLang="en-US" sz="2000" dirty="0"/>
              <a:t>有监督的预训练</a:t>
            </a:r>
          </a:p>
        </p:txBody>
      </p:sp>
      <p:sp>
        <p:nvSpPr>
          <p:cNvPr id="5" name="文本框 4">
            <a:extLst>
              <a:ext uri="{FF2B5EF4-FFF2-40B4-BE49-F238E27FC236}">
                <a16:creationId xmlns:a16="http://schemas.microsoft.com/office/drawing/2014/main" id="{DB623FE1-E82A-86C8-61BA-2153B5B4026D}"/>
              </a:ext>
            </a:extLst>
          </p:cNvPr>
          <p:cNvSpPr txBox="1"/>
          <p:nvPr/>
        </p:nvSpPr>
        <p:spPr>
          <a:xfrm>
            <a:off x="359300" y="644891"/>
            <a:ext cx="8063181"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已成功训练了几种视觉模型：</a:t>
            </a:r>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ResNet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Vision Transformer…</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将图像映射到与视觉概念相关联的离散标签。</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需要大规模人工标注的数据集</a:t>
            </a:r>
            <a:r>
              <a:rPr lang="en-US" altLang="zh-CN" dirty="0">
                <a:latin typeface="微软雅黑" panose="020B0503020204020204" pitchFamily="34" charset="-122"/>
                <a:ea typeface="微软雅黑" panose="020B0503020204020204" pitchFamily="34" charset="-122"/>
              </a:rPr>
              <a:t>: ImageNet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ImageNet21K</a:t>
            </a: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1F9A8D7-66C7-BF59-1756-0969AA1D5D1B}"/>
              </a:ext>
            </a:extLst>
          </p:cNvPr>
          <p:cNvPicPr>
            <a:picLocks noChangeAspect="1"/>
          </p:cNvPicPr>
          <p:nvPr/>
        </p:nvPicPr>
        <p:blipFill>
          <a:blip r:embed="rId2"/>
          <a:stretch>
            <a:fillRect/>
          </a:stretch>
        </p:blipFill>
        <p:spPr>
          <a:xfrm>
            <a:off x="1517912" y="1962701"/>
            <a:ext cx="5888829" cy="3117163"/>
          </a:xfrm>
          <a:prstGeom prst="rect">
            <a:avLst/>
          </a:prstGeom>
        </p:spPr>
      </p:pic>
    </p:spTree>
    <p:extLst>
      <p:ext uri="{BB962C8B-B14F-4D97-AF65-F5344CB8AC3E}">
        <p14:creationId xmlns:p14="http://schemas.microsoft.com/office/powerpoint/2010/main" val="328578724"/>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6791594" cy="453221"/>
          </a:xfrm>
        </p:spPr>
        <p:txBody>
          <a:bodyPr/>
          <a:lstStyle/>
          <a:p>
            <a:r>
              <a:rPr lang="zh-CN" altLang="en-US" sz="2000" dirty="0"/>
              <a:t>有监督的预训练</a:t>
            </a:r>
          </a:p>
        </p:txBody>
      </p:sp>
      <p:sp>
        <p:nvSpPr>
          <p:cNvPr id="8" name="文本框 7">
            <a:extLst>
              <a:ext uri="{FF2B5EF4-FFF2-40B4-BE49-F238E27FC236}">
                <a16:creationId xmlns:a16="http://schemas.microsoft.com/office/drawing/2014/main" id="{DA017BEA-8405-98AB-7E9F-537147A3199C}"/>
              </a:ext>
            </a:extLst>
          </p:cNvPr>
          <p:cNvSpPr txBox="1"/>
          <p:nvPr/>
        </p:nvSpPr>
        <p:spPr>
          <a:xfrm>
            <a:off x="550961" y="670958"/>
            <a:ext cx="8042078"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由于人工标注数据是昂贵的，学习到的表示通常受到预训练数据集标注的规模和多样性的限制</a:t>
            </a:r>
          </a:p>
        </p:txBody>
      </p:sp>
      <p:pic>
        <p:nvPicPr>
          <p:cNvPr id="9" name="图片 8">
            <a:extLst>
              <a:ext uri="{FF2B5EF4-FFF2-40B4-BE49-F238E27FC236}">
                <a16:creationId xmlns:a16="http://schemas.microsoft.com/office/drawing/2014/main" id="{A3B517F4-7A98-7EFB-E091-D6E5381DD380}"/>
              </a:ext>
            </a:extLst>
          </p:cNvPr>
          <p:cNvPicPr>
            <a:picLocks noChangeAspect="1"/>
          </p:cNvPicPr>
          <p:nvPr/>
        </p:nvPicPr>
        <p:blipFill>
          <a:blip r:embed="rId2"/>
          <a:stretch>
            <a:fillRect/>
          </a:stretch>
        </p:blipFill>
        <p:spPr>
          <a:xfrm>
            <a:off x="1343756" y="2008082"/>
            <a:ext cx="6342187" cy="2064514"/>
          </a:xfrm>
          <a:prstGeom prst="rect">
            <a:avLst/>
          </a:prstGeom>
        </p:spPr>
      </p:pic>
    </p:spTree>
    <p:extLst>
      <p:ext uri="{BB962C8B-B14F-4D97-AF65-F5344CB8AC3E}">
        <p14:creationId xmlns:p14="http://schemas.microsoft.com/office/powerpoint/2010/main" val="1633644612"/>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GENSWF_MOVIE_ONCLICK_URL_TARGET" val="_self"/>
  <p:tag name="GENSWF_MOVIE_PRESENTATION_END_URL_TARGET" val="_self"/>
  <p:tag name="FLASHSPRING_PRESENTATION_TITLE" val="M080287D"/>
  <p:tag name="ISLIDE.GUIDESSETTING" val="{&quot;Name&quot;:&quot;窄&quot;,&quot;HeaderHeight&quot;:10.0,&quot;TopMargin&quot;:0.0,&quot;FooterHeight&quot;:5.0,&quot;BottomMargin&quot;:0.0,&quot;SideMargin&quot;:2.5,&quot;IntervalMargin&quot;:1.0,&quot;Id&quot;:&quot;GuidesStyle_Narrow&qu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TotalTime>
  <Words>2838</Words>
  <Application>Microsoft Office PowerPoint</Application>
  <PresentationFormat>全屏显示(16:9)</PresentationFormat>
  <Paragraphs>246</Paragraphs>
  <Slides>54</Slides>
  <Notes>45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-apple-system</vt:lpstr>
      <vt:lpstr>NimbusRomNo9L-Medi</vt:lpstr>
      <vt:lpstr>NimbusRomNo9L-Regu</vt:lpstr>
      <vt:lpstr>华文彩云</vt:lpstr>
      <vt:lpstr>微软雅黑</vt:lpstr>
      <vt:lpstr>Arial</vt:lpstr>
      <vt:lpstr>Arial</vt:lpstr>
      <vt:lpstr>Calibri</vt:lpstr>
      <vt:lpstr>Constantia</vt:lpstr>
      <vt:lpstr>Wingdings</vt:lpstr>
      <vt:lpstr>Wingdings 2</vt:lpstr>
      <vt:lpstr>流畅</vt:lpstr>
      <vt:lpstr>PowerPoint 演示文稿</vt:lpstr>
      <vt:lpstr>PowerPoint 演示文稿</vt:lpstr>
      <vt:lpstr>PowerPoint 演示文稿</vt:lpstr>
      <vt:lpstr>语言、视觉和多模态模型发展轨迹</vt:lpstr>
      <vt:lpstr>任务特定的多模态预训练模型</vt:lpstr>
      <vt:lpstr>多模态大模型</vt:lpstr>
      <vt:lpstr>PowerPoint 演示文稿</vt:lpstr>
      <vt:lpstr>有监督的预训练</vt:lpstr>
      <vt:lpstr>有监督的预训练</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无监督的预训练方法</vt:lpstr>
      <vt:lpstr>PowerPoint 演示文稿</vt:lpstr>
      <vt:lpstr>多模态模型的分类</vt:lpstr>
      <vt:lpstr>多模态模型的分类</vt:lpstr>
      <vt:lpstr>融合模型</vt:lpstr>
      <vt:lpstr>融合模型</vt:lpstr>
      <vt:lpstr>融合模型</vt:lpstr>
      <vt:lpstr>融合模型</vt:lpstr>
      <vt:lpstr>融合模型</vt:lpstr>
      <vt:lpstr>融合模型</vt:lpstr>
      <vt:lpstr>融合模型</vt:lpstr>
      <vt:lpstr>融合模型</vt:lpstr>
      <vt:lpstr>融合模型</vt:lpstr>
      <vt:lpstr>双编码器模型</vt:lpstr>
      <vt:lpstr>双编码器模型</vt:lpstr>
      <vt:lpstr>融合模型+双编码器模型</vt:lpstr>
      <vt:lpstr>融合模型+双编码器模型</vt:lpstr>
      <vt:lpstr>融合模型+双编码器模型</vt:lpstr>
      <vt:lpstr>融合模型+双编码器模型</vt:lpstr>
      <vt:lpstr>PowerPoint 演示文稿</vt:lpstr>
      <vt:lpstr>多模态模型已经从专用走向通用</vt:lpstr>
      <vt:lpstr>多模态大模型的发展</vt:lpstr>
      <vt:lpstr>多模态大模型的发展</vt:lpstr>
      <vt:lpstr>多模态大模型</vt:lpstr>
      <vt:lpstr>多模态大模型</vt:lpstr>
      <vt:lpstr>多模态大模型</vt:lpstr>
      <vt:lpstr>PowerPoint 演示文稿</vt:lpstr>
    </vt:vector>
  </TitlesOfParts>
  <Company>中智讯（武汉）科技有限公司</Company>
  <LinksUpToDate>false</LinksUpToDate>
  <SharedDoc>false</SharedDoc>
  <HyperlinkBase>www.uicctech.com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基于IPv6技术的无线传感物联网技术</dc:title>
  <dc:subject>物联网解决方案</dc:subject>
  <dc:creator>lusi</dc:creator>
  <cp:lastModifiedBy>Meredith Liu</cp:lastModifiedBy>
  <cp:revision>3317</cp:revision>
  <cp:lastPrinted>2018-07-16T05:25:00Z</cp:lastPrinted>
  <dcterms:created xsi:type="dcterms:W3CDTF">2008-09-02T01:49:00Z</dcterms:created>
  <dcterms:modified xsi:type="dcterms:W3CDTF">2023-11-26T07:36:23Z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